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1.xml" ContentType="application/vnd.openxmlformats-officedocument.drawingml.chart+xml"/>
  <Override PartName="/ppt/notesSlides/notesSlide2.xml" ContentType="application/vnd.openxmlformats-officedocument.presentationml.notesSlide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66"/>
    <a:srgbClr val="FFFFCC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5853" autoAdjust="0"/>
  </p:normalViewPr>
  <p:slideViewPr>
    <p:cSldViewPr>
      <p:cViewPr varScale="1">
        <p:scale>
          <a:sx n="81" d="100"/>
          <a:sy n="81" d="100"/>
        </p:scale>
        <p:origin x="-84" y="-7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image" Target="../media/image2.jpe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4250777691367627E-2"/>
          <c:y val="5.7092114064582894E-2"/>
          <c:w val="0.97574922230863237"/>
          <c:h val="0.9388388576832317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내수</c:v>
                </c:pt>
              </c:strCache>
            </c:strRef>
          </c:tx>
          <c:spPr>
            <a:solidFill>
              <a:srgbClr val="993366"/>
            </a:solidFill>
            <a:ln>
              <a:solidFill>
                <a:schemeClr val="tx1"/>
              </a:solidFill>
            </a:ln>
          </c:spPr>
          <c:invertIfNegative val="0"/>
          <c:dLbls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'12</c:v>
                </c:pt>
                <c:pt idx="1">
                  <c:v>'13</c:v>
                </c:pt>
                <c:pt idx="2">
                  <c:v>'14</c:v>
                </c:pt>
                <c:pt idx="3">
                  <c:v>'15</c:v>
                </c:pt>
                <c:pt idx="4">
                  <c:v>'16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0.7</c:v>
                </c:pt>
                <c:pt idx="1">
                  <c:v>1.5</c:v>
                </c:pt>
                <c:pt idx="2">
                  <c:v>2.8</c:v>
                </c:pt>
                <c:pt idx="3">
                  <c:v>3.6</c:v>
                </c:pt>
                <c:pt idx="4">
                  <c:v>3.4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순수출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c:spPr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'12</c:v>
                </c:pt>
                <c:pt idx="1">
                  <c:v>'13</c:v>
                </c:pt>
                <c:pt idx="2">
                  <c:v>'14</c:v>
                </c:pt>
                <c:pt idx="3">
                  <c:v>'15</c:v>
                </c:pt>
                <c:pt idx="4">
                  <c:v>'16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1.5</c:v>
                </c:pt>
                <c:pt idx="1">
                  <c:v>1.5</c:v>
                </c:pt>
                <c:pt idx="2">
                  <c:v>0.4</c:v>
                </c:pt>
                <c:pt idx="3">
                  <c:v>-1.1000000000000001</c:v>
                </c:pt>
                <c:pt idx="4">
                  <c:v>-0.5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기타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  <a:ln>
              <a:solidFill>
                <a:schemeClr val="tx1"/>
              </a:solidFill>
            </a:ln>
          </c:spPr>
          <c:invertIfNegative val="0"/>
          <c:dLbls>
            <c:dLbl>
              <c:idx val="4"/>
              <c:layout>
                <c:manualLayout>
                  <c:x val="0"/>
                  <c:y val="-1.693646857188372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  <a:ln>
                <a:noFill/>
              </a:ln>
            </c:spPr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'12</c:v>
                </c:pt>
                <c:pt idx="1">
                  <c:v>'13</c:v>
                </c:pt>
                <c:pt idx="2">
                  <c:v>'14</c:v>
                </c:pt>
                <c:pt idx="3">
                  <c:v>'15</c:v>
                </c:pt>
                <c:pt idx="4">
                  <c:v>'16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0.1</c:v>
                </c:pt>
                <c:pt idx="1">
                  <c:v>-0.1</c:v>
                </c:pt>
                <c:pt idx="2">
                  <c:v>0.1</c:v>
                </c:pt>
                <c:pt idx="3">
                  <c:v>0.1</c:v>
                </c:pt>
                <c:pt idx="4">
                  <c:v>-0.2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59824384"/>
        <c:axId val="127576896"/>
      </c:barChart>
      <c:catAx>
        <c:axId val="159824384"/>
        <c:scaling>
          <c:orientation val="minMax"/>
        </c:scaling>
        <c:delete val="1"/>
        <c:axPos val="b"/>
        <c:majorTickMark val="none"/>
        <c:minorTickMark val="none"/>
        <c:tickLblPos val="nextTo"/>
        <c:crossAx val="127576896"/>
        <c:crosses val="autoZero"/>
        <c:auto val="1"/>
        <c:lblAlgn val="ctr"/>
        <c:lblOffset val="100"/>
        <c:noMultiLvlLbl val="0"/>
      </c:catAx>
      <c:valAx>
        <c:axId val="12757689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598243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440097889225355E-2"/>
          <c:y val="3.8484251968503934E-2"/>
          <c:w val="0.92244605339467889"/>
          <c:h val="0.76742199803149602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 값</c:v>
                </c:pt>
              </c:strCache>
            </c:strRef>
          </c:tx>
          <c:spPr>
            <a:ln w="28575">
              <a:noFill/>
            </a:ln>
          </c:spPr>
          <c:dLbls>
            <c:dLbl>
              <c:idx val="0"/>
              <c:layout>
                <c:manualLayout>
                  <c:x val="-9.0737879277429934E-2"/>
                  <c:y val="1.5124753937007874E-2"/>
                </c:manualLayout>
              </c:layout>
              <c:tx>
                <c:rich>
                  <a:bodyPr/>
                  <a:lstStyle/>
                  <a:p>
                    <a:pPr>
                      <a:defRPr sz="1050">
                        <a:solidFill>
                          <a:srgbClr val="993366"/>
                        </a:solidFill>
                      </a:defRPr>
                    </a:pPr>
                    <a:r>
                      <a:rPr lang="ko-KR" altLang="en-US" sz="1050" b="1" dirty="0" smtClean="0">
                        <a:solidFill>
                          <a:srgbClr val="993366"/>
                        </a:solidFill>
                      </a:rPr>
                      <a:t>한국</a:t>
                    </a:r>
                    <a:endParaRPr lang="en-US" altLang="ko-KR" sz="1050" b="1" dirty="0" smtClean="0">
                      <a:solidFill>
                        <a:srgbClr val="993366"/>
                      </a:solidFill>
                    </a:endParaRPr>
                  </a:p>
                  <a:p>
                    <a:pPr>
                      <a:defRPr sz="1050">
                        <a:solidFill>
                          <a:srgbClr val="993366"/>
                        </a:solidFill>
                      </a:defRPr>
                    </a:pPr>
                    <a:r>
                      <a:rPr lang="en-US" altLang="en-US" sz="1050" b="1" dirty="0" smtClean="0">
                        <a:solidFill>
                          <a:srgbClr val="993366"/>
                        </a:solidFill>
                      </a:rPr>
                      <a:t>(69.7</a:t>
                    </a:r>
                    <a:r>
                      <a:rPr lang="en-US" altLang="en-US" sz="1050" b="1" dirty="0">
                        <a:solidFill>
                          <a:srgbClr val="993366"/>
                        </a:solidFill>
                      </a:rPr>
                      <a:t>, </a:t>
                    </a:r>
                    <a:r>
                      <a:rPr lang="en-US" altLang="en-US" sz="1050" b="1" dirty="0" smtClean="0">
                        <a:solidFill>
                          <a:srgbClr val="993366"/>
                        </a:solidFill>
                      </a:rPr>
                      <a:t>54.3)</a:t>
                    </a:r>
                    <a:endParaRPr lang="en-US" altLang="en-US" b="1" dirty="0">
                      <a:solidFill>
                        <a:srgbClr val="993366"/>
                      </a:solidFill>
                    </a:endParaRPr>
                  </a:p>
                </c:rich>
              </c:tx>
              <c:numFmt formatCode="@" sourceLinked="0"/>
              <c:spPr/>
              <c:dLblPos val="r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6.204076203561474E-2"/>
                  <c:y val="-6.7499999999999999E-3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050" b="1" dirty="0" smtClean="0"/>
                      <a:t>이탈리아</a:t>
                    </a:r>
                    <a:endParaRPr lang="en-US" altLang="ko-KR" sz="1050" b="1" dirty="0" smtClean="0"/>
                  </a:p>
                  <a:p>
                    <a:r>
                      <a:rPr lang="en-US" altLang="en-US" sz="1050" b="1" dirty="0" smtClean="0"/>
                      <a:t>(69.3</a:t>
                    </a:r>
                    <a:r>
                      <a:rPr lang="en-US" altLang="en-US" sz="1050" b="1" dirty="0"/>
                      <a:t>, </a:t>
                    </a:r>
                    <a:r>
                      <a:rPr lang="en-US" altLang="en-US" sz="1050" b="1" dirty="0" smtClean="0"/>
                      <a:t>66.7)</a:t>
                    </a:r>
                    <a:endParaRPr lang="en-US" altLang="en-US" b="1" dirty="0"/>
                  </a:p>
                </c:rich>
              </c:tx>
              <c:dLblPos val="r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718656133008667E-2"/>
                  <c:y val="-5.0000000000000001E-4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050" b="1" dirty="0" smtClean="0"/>
                      <a:t>일본</a:t>
                    </a:r>
                    <a:endParaRPr lang="en-US" altLang="en-US" sz="1050" b="1" dirty="0" smtClean="0"/>
                  </a:p>
                  <a:p>
                    <a:r>
                      <a:rPr lang="en-US" altLang="en-US" sz="1050" b="1" dirty="0" smtClean="0"/>
                      <a:t>(70.9</a:t>
                    </a:r>
                    <a:r>
                      <a:rPr lang="en-US" altLang="en-US" sz="1050" b="1" dirty="0"/>
                      <a:t>, </a:t>
                    </a:r>
                    <a:r>
                      <a:rPr lang="en-US" altLang="en-US" sz="1050" b="1" dirty="0" smtClean="0"/>
                      <a:t>71.4)</a:t>
                    </a:r>
                    <a:endParaRPr lang="en-US" altLang="en-US" sz="800" b="1" dirty="0"/>
                  </a:p>
                </c:rich>
              </c:tx>
              <c:dLblPos val="r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8804628231929376E-2"/>
                  <c:y val="-6.7499999999999999E-3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050" b="1" dirty="0" smtClean="0"/>
                      <a:t>프랑스</a:t>
                    </a:r>
                    <a:endParaRPr lang="en-US" altLang="ko-KR" sz="1050" b="1" dirty="0" smtClean="0"/>
                  </a:p>
                  <a:p>
                    <a:r>
                      <a:rPr lang="en-US" altLang="en-US" sz="1050" b="1" dirty="0" smtClean="0"/>
                      <a:t>(75.7</a:t>
                    </a:r>
                    <a:r>
                      <a:rPr lang="en-US" altLang="en-US" sz="1050" b="1" dirty="0"/>
                      <a:t>, </a:t>
                    </a:r>
                    <a:r>
                      <a:rPr lang="en-US" altLang="en-US" sz="1050" b="1" dirty="0" smtClean="0"/>
                      <a:t>70.4)</a:t>
                    </a:r>
                    <a:endParaRPr lang="en-US" altLang="en-US" b="1" dirty="0"/>
                  </a:p>
                </c:rich>
              </c:tx>
              <c:dLblPos val="r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7142605969367315E-2"/>
                  <c:y val="-2.5939960629921262E-3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050" b="1" dirty="0" smtClean="0"/>
                      <a:t>미국</a:t>
                    </a:r>
                    <a:endParaRPr lang="en-US" altLang="ko-KR" sz="1050" b="1" dirty="0" smtClean="0"/>
                  </a:p>
                  <a:p>
                    <a:r>
                      <a:rPr lang="en-US" altLang="en-US" sz="1050" b="1" dirty="0" smtClean="0"/>
                      <a:t>(80.0, 75.4)</a:t>
                    </a:r>
                    <a:endParaRPr lang="en-US" altLang="en-US" b="1" dirty="0"/>
                  </a:p>
                </c:rich>
              </c:tx>
              <c:dLblPos val="r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6.0787843144849231E-2"/>
                  <c:y val="5.3656250000000003E-2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sz="1050" b="1" dirty="0" smtClean="0"/>
                      <a:t>영국</a:t>
                    </a:r>
                    <a:endParaRPr lang="en-US" altLang="ko-KR" sz="1050" b="1" dirty="0" smtClean="0"/>
                  </a:p>
                  <a:p>
                    <a:r>
                      <a:rPr lang="en-US" altLang="en-US" sz="1050" b="1" dirty="0" smtClean="0"/>
                      <a:t>(80.1</a:t>
                    </a:r>
                    <a:r>
                      <a:rPr lang="en-US" altLang="en-US" sz="1050" b="1" dirty="0"/>
                      <a:t>, </a:t>
                    </a:r>
                    <a:r>
                      <a:rPr lang="en-US" altLang="en-US" sz="1050" b="1" dirty="0" smtClean="0"/>
                      <a:t>71.3)</a:t>
                    </a:r>
                    <a:endParaRPr lang="en-US" altLang="en-US" b="1" dirty="0" smtClean="0"/>
                  </a:p>
                </c:rich>
              </c:tx>
              <c:dLblPos val="r"/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1.6180669018427106E-3"/>
                  <c:y val="6.0000000000000001E-3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b="1" dirty="0" smtClean="0"/>
                      <a:t>독일</a:t>
                    </a:r>
                    <a:endParaRPr lang="en-US" altLang="ko-KR" b="1" dirty="0" smtClean="0"/>
                  </a:p>
                </c:rich>
              </c:tx>
              <c:dLblPos val="r"/>
              <c:showLegendKey val="0"/>
              <c:showVal val="1"/>
              <c:showCatName val="1"/>
              <c:showSerName val="0"/>
              <c:showPercent val="0"/>
              <c:showBubbleSize val="0"/>
            </c:dLbl>
            <c:numFmt formatCode="@" sourceLinked="0"/>
            <c:txPr>
              <a:bodyPr/>
              <a:lstStyle/>
              <a:p>
                <a:pPr>
                  <a:defRPr sz="1050"/>
                </a:pPr>
                <a:endParaRPr lang="ko-KR"/>
              </a:p>
            </c:txPr>
            <c:dLblPos val="t"/>
            <c:showLegendKey val="0"/>
            <c:showVal val="1"/>
            <c:showCatName val="1"/>
            <c:showSerName val="0"/>
            <c:showPercent val="0"/>
            <c:showBubbleSize val="0"/>
            <c:showLeaderLines val="0"/>
          </c:dLbls>
          <c:xVal>
            <c:numRef>
              <c:f>Sheet1!$A$2:$A$8</c:f>
              <c:numCache>
                <c:formatCode>General</c:formatCode>
                <c:ptCount val="7"/>
                <c:pt idx="0">
                  <c:v>69.7</c:v>
                </c:pt>
                <c:pt idx="1">
                  <c:v>69.3</c:v>
                </c:pt>
                <c:pt idx="2">
                  <c:v>70.900000000000006</c:v>
                </c:pt>
                <c:pt idx="3">
                  <c:v>75.7</c:v>
                </c:pt>
                <c:pt idx="4">
                  <c:v>80</c:v>
                </c:pt>
                <c:pt idx="5">
                  <c:v>80.099999999999994</c:v>
                </c:pt>
                <c:pt idx="6">
                  <c:v>71</c:v>
                </c:pt>
              </c:numCache>
            </c:numRef>
          </c:xVal>
          <c:yVal>
            <c:numRef>
              <c:f>Sheet1!$B$2:$B$8</c:f>
              <c:numCache>
                <c:formatCode>General</c:formatCode>
                <c:ptCount val="7"/>
                <c:pt idx="0">
                  <c:v>54.3</c:v>
                </c:pt>
                <c:pt idx="1">
                  <c:v>66.7</c:v>
                </c:pt>
                <c:pt idx="2">
                  <c:v>71.400000000000006</c:v>
                </c:pt>
                <c:pt idx="3">
                  <c:v>70.400000000000006</c:v>
                </c:pt>
                <c:pt idx="4">
                  <c:v>75.400000000000006</c:v>
                </c:pt>
                <c:pt idx="5">
                  <c:v>71.3</c:v>
                </c:pt>
                <c:pt idx="6">
                  <c:v>62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7582208"/>
        <c:axId val="127583936"/>
      </c:scatterChart>
      <c:valAx>
        <c:axId val="127582208"/>
        <c:scaling>
          <c:orientation val="minMax"/>
          <c:max val="84"/>
          <c:min val="50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 sz="1100" b="1"/>
            </a:pPr>
            <a:endParaRPr lang="ko-KR"/>
          </a:p>
        </c:txPr>
        <c:crossAx val="127583936"/>
        <c:crosses val="autoZero"/>
        <c:crossBetween val="midCat"/>
        <c:majorUnit val="2"/>
      </c:valAx>
      <c:valAx>
        <c:axId val="127583936"/>
        <c:scaling>
          <c:orientation val="minMax"/>
          <c:max val="85"/>
          <c:min val="50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 b="1"/>
            </a:pPr>
            <a:endParaRPr lang="ko-KR"/>
          </a:p>
        </c:txPr>
        <c:crossAx val="127582208"/>
        <c:crosses val="autoZero"/>
        <c:crossBetween val="midCat"/>
        <c:majorUnit val="5"/>
        <c:minorUnit val="4"/>
      </c:valAx>
      <c:spPr>
        <a:ln>
          <a:solidFill>
            <a:schemeClr val="tx1"/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595469855434063E-3"/>
          <c:y val="0"/>
          <c:w val="0.99524045301445663"/>
          <c:h val="0.7934066996671151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invertIfNegative val="0"/>
          <c:dPt>
            <c:idx val="2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Pt>
            <c:idx val="8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dPt>
            <c:idx val="9"/>
            <c:invertIfNegative val="0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0"/>
                  <c:y val="-0.3783473949517591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9274625492251675E-3"/>
                  <c:y val="-0.38092346464427929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1984155742851689E-3"/>
                  <c:y val="-0.3511413936463200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6621468488977527E-3"/>
                  <c:y val="-0.3006049096396696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3.0601203993888479E-3"/>
                  <c:y val="-0.2910750078694959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6531570032741478E-4"/>
                  <c:y val="-0.26515890595489389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/>
                      <a:t>18.1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2.6621468488976989E-3"/>
                  <c:y val="-0.25492190682516763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/>
                      <a:t>17.3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3310889984969247E-3"/>
                  <c:y val="-0.1297613022421377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2.6531570032741478E-4"/>
                  <c:y val="-0.21698920027404361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/>
                      <a:t>13.9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1.4637312746126911E-3"/>
                  <c:y val="-0.20739101905343851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/>
                      <a:t>12.9</a:t>
                    </a: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9.7612065600203595E-17"/>
                  <c:y val="-8.0744372024507571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1.4636160201815119E-3"/>
                  <c:y val="-0.1611108603673666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layout>
                <c:manualLayout>
                  <c:x val="-9.7612065600203595E-17"/>
                  <c:y val="-6.462039197290836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layout>
                <c:manualLayout>
                  <c:x val="0"/>
                  <c:y val="-0.1345675133318520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2.9274625492251675E-3"/>
                  <c:y val="-0.1193151571121727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1.0733905348168406E-16"/>
                  <c:y val="-9.9468982613043058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>
                <c:manualLayout>
                  <c:x val="1.4637312746124764E-3"/>
                  <c:y val="-8.770900455504944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7"/>
              <c:layout>
                <c:manualLayout>
                  <c:x val="2.9274625492251675E-3"/>
                  <c:y val="-4.5220959245269178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 anchor="t" anchorCtr="0"/>
              <a:lstStyle/>
              <a:p>
                <a:pPr>
                  <a:defRPr sz="1000" b="1"/>
                </a:pPr>
                <a:endParaRPr lang="ko-K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Sheet1!$A$2:$A$19</c:f>
              <c:strCache>
                <c:ptCount val="18"/>
                <c:pt idx="0">
                  <c:v>사업
지원</c:v>
                </c:pt>
                <c:pt idx="1">
                  <c:v>음식
/숙박</c:v>
                </c:pt>
                <c:pt idx="2">
                  <c:v>관광</c:v>
                </c:pt>
                <c:pt idx="3">
                  <c:v>도소매</c:v>
                </c:pt>
                <c:pt idx="4">
                  <c:v>보건</c:v>
                </c:pt>
                <c:pt idx="5">
                  <c:v>교육</c:v>
                </c:pt>
                <c:pt idx="6">
                  <c:v>서비스업
전체</c:v>
                </c:pt>
                <c:pt idx="8">
                  <c:v>건설</c:v>
                </c:pt>
                <c:pt idx="9">
                  <c:v>전산업</c:v>
                </c:pt>
                <c:pt idx="11">
                  <c:v>제조업
전체</c:v>
                </c:pt>
                <c:pt idx="13">
                  <c:v>운송장비
(자동차)
제조업</c:v>
                </c:pt>
                <c:pt idx="14">
                  <c:v>화학
제품
제조업</c:v>
                </c:pt>
                <c:pt idx="15">
                  <c:v>전기/
전자기기
제조업</c:v>
                </c:pt>
                <c:pt idx="16">
                  <c:v>1차금속
제조업</c:v>
                </c:pt>
                <c:pt idx="17">
                  <c:v>석탄
/석유
제조업</c:v>
                </c:pt>
              </c:strCache>
            </c:strRef>
          </c:cat>
          <c:val>
            <c:numRef>
              <c:f>Sheet1!$B$2:$B$19</c:f>
              <c:numCache>
                <c:formatCode>General</c:formatCode>
                <c:ptCount val="18"/>
                <c:pt idx="0">
                  <c:v>28.3</c:v>
                </c:pt>
                <c:pt idx="1">
                  <c:v>25.9</c:v>
                </c:pt>
                <c:pt idx="2">
                  <c:v>20.9</c:v>
                </c:pt>
                <c:pt idx="3">
                  <c:v>20.2</c:v>
                </c:pt>
                <c:pt idx="4">
                  <c:v>19.2</c:v>
                </c:pt>
                <c:pt idx="5">
                  <c:v>18.100000000000001</c:v>
                </c:pt>
                <c:pt idx="6">
                  <c:v>17.3</c:v>
                </c:pt>
                <c:pt idx="8">
                  <c:v>13.9</c:v>
                </c:pt>
                <c:pt idx="9">
                  <c:v>12.9</c:v>
                </c:pt>
                <c:pt idx="11">
                  <c:v>8.8000000000000007</c:v>
                </c:pt>
                <c:pt idx="13">
                  <c:v>7.9</c:v>
                </c:pt>
                <c:pt idx="14">
                  <c:v>6.3</c:v>
                </c:pt>
                <c:pt idx="15">
                  <c:v>5.3</c:v>
                </c:pt>
                <c:pt idx="16">
                  <c:v>4.8</c:v>
                </c:pt>
                <c:pt idx="17">
                  <c:v>1.9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5140096"/>
        <c:axId val="33071680"/>
      </c:barChart>
      <c:catAx>
        <c:axId val="35140096"/>
        <c:scaling>
          <c:orientation val="minMax"/>
        </c:scaling>
        <c:delete val="0"/>
        <c:axPos val="b"/>
        <c:numFmt formatCode="#,##0_);\(#,##0\)" sourceLinked="0"/>
        <c:majorTickMark val="out"/>
        <c:minorTickMark val="none"/>
        <c:tickLblPos val="nextTo"/>
        <c:txPr>
          <a:bodyPr rot="0"/>
          <a:lstStyle/>
          <a:p>
            <a:pPr>
              <a:defRPr sz="850" b="1" baseline="0"/>
            </a:pPr>
            <a:endParaRPr lang="ko-KR"/>
          </a:p>
        </c:txPr>
        <c:crossAx val="33071680"/>
        <c:crosses val="autoZero"/>
        <c:auto val="1"/>
        <c:lblAlgn val="ctr"/>
        <c:lblOffset val="100"/>
        <c:tickLblSkip val="1"/>
        <c:noMultiLvlLbl val="0"/>
      </c:catAx>
      <c:valAx>
        <c:axId val="33071680"/>
        <c:scaling>
          <c:orientation val="minMax"/>
          <c:max val="30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35140096"/>
        <c:crosses val="autoZero"/>
        <c:crossBetween val="between"/>
        <c:majorUnit val="50"/>
        <c:minorUnit val="10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5.8789764100285156E-3"/>
                  <c:y val="-0.213146378797417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0.32629954696391761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 smtClean="0"/>
                      <a:t>147.0</a:t>
                    </a:r>
                    <a:endParaRPr lang="en-US" alt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'16</c:v>
                </c:pt>
                <c:pt idx="1">
                  <c:v>'21F
(외래관광객
3천만명 유치시)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85.3</c:v>
                </c:pt>
                <c:pt idx="1">
                  <c:v>147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4"/>
        <c:overlap val="100"/>
        <c:axId val="34971136"/>
        <c:axId val="127578048"/>
      </c:barChart>
      <c:catAx>
        <c:axId val="349711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000" b="1" baseline="0"/>
            </a:pPr>
            <a:endParaRPr lang="ko-KR"/>
          </a:p>
        </c:txPr>
        <c:crossAx val="127578048"/>
        <c:crosses val="autoZero"/>
        <c:auto val="1"/>
        <c:lblAlgn val="ctr"/>
        <c:lblOffset val="100"/>
        <c:noMultiLvlLbl val="0"/>
      </c:catAx>
      <c:valAx>
        <c:axId val="12757804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497113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-0.2243056830400462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3072158763028346E-3"/>
                  <c:y val="-0.35325664298169768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'16</c:v>
                </c:pt>
                <c:pt idx="1">
                  <c:v>'21F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25.7</c:v>
                </c:pt>
                <c:pt idx="1">
                  <c:v>44.6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5143168"/>
        <c:axId val="31379968"/>
      </c:barChart>
      <c:catAx>
        <c:axId val="3514316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ko-KR"/>
          </a:p>
        </c:txPr>
        <c:crossAx val="31379968"/>
        <c:crosses val="autoZero"/>
        <c:auto val="1"/>
        <c:lblAlgn val="ctr"/>
        <c:lblOffset val="100"/>
        <c:noMultiLvlLbl val="0"/>
      </c:catAx>
      <c:valAx>
        <c:axId val="3137996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514316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중국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en-US" sz="800" b="1" smtClean="0">
                        <a:solidFill>
                          <a:schemeClr val="bg1"/>
                        </a:solidFill>
                      </a:rPr>
                      <a:t>2.8</a:t>
                    </a:r>
                  </a:p>
                  <a:p>
                    <a:r>
                      <a:rPr lang="en-US" altLang="en-US" sz="800" b="1" smtClean="0">
                        <a:solidFill>
                          <a:schemeClr val="bg1"/>
                        </a:solidFill>
                      </a:rPr>
                      <a:t>(25.5%)</a:t>
                    </a:r>
                    <a:endParaRPr lang="en-US" altLang="en-US" sz="80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txPr>
              <a:bodyPr/>
              <a:lstStyle/>
              <a:p>
                <a:pPr>
                  <a:defRPr sz="80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'12</c:v>
                </c:pt>
                <c:pt idx="1">
                  <c:v>'16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2.8</c:v>
                </c:pt>
                <c:pt idx="1">
                  <c:v>8.1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일본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</c:spPr>
          <c:invertIfNegative val="0"/>
          <c:dLbls>
            <c:spPr>
              <a:solidFill>
                <a:schemeClr val="tx2">
                  <a:lumMod val="20000"/>
                  <a:lumOff val="80000"/>
                </a:schemeClr>
              </a:solidFill>
            </c:spPr>
            <c:txPr>
              <a:bodyPr/>
              <a:lstStyle/>
              <a:p>
                <a:pPr>
                  <a:defRPr sz="800" b="1"/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'12</c:v>
                </c:pt>
                <c:pt idx="1">
                  <c:v>'16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3.5</c:v>
                </c:pt>
                <c:pt idx="1">
                  <c:v>2.2999999999999998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기타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b="1"/>
                    </a:pPr>
                    <a:r>
                      <a:rPr lang="en-US" altLang="en-US" sz="800" b="1" dirty="0"/>
                      <a:t>4.8</a:t>
                    </a:r>
                  </a:p>
                </c:rich>
              </c:tx>
              <c:spPr>
                <a:solidFill>
                  <a:schemeClr val="bg1"/>
                </a:solidFill>
              </c:sp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b="1"/>
                    </a:pPr>
                    <a:r>
                      <a:rPr lang="en-US" altLang="en-US" sz="800" b="1" dirty="0"/>
                      <a:t>6.9</a:t>
                    </a:r>
                    <a:endParaRPr lang="en-US" altLang="en-US" sz="800" dirty="0"/>
                  </a:p>
                </c:rich>
              </c:tx>
              <c:spPr>
                <a:solidFill>
                  <a:schemeClr val="bg1"/>
                </a:solidFill>
              </c:sp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'12</c:v>
                </c:pt>
                <c:pt idx="1">
                  <c:v>'16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4.8</c:v>
                </c:pt>
                <c:pt idx="1">
                  <c:v>6.9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76940544"/>
        <c:axId val="31375360"/>
      </c:barChart>
      <c:catAx>
        <c:axId val="1769405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ko-KR"/>
          </a:p>
        </c:txPr>
        <c:crossAx val="31375360"/>
        <c:crosses val="autoZero"/>
        <c:auto val="1"/>
        <c:lblAlgn val="ctr"/>
        <c:lblOffset val="100"/>
        <c:noMultiLvlLbl val="0"/>
      </c:catAx>
      <c:valAx>
        <c:axId val="313753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769405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일본</c:v>
                </c:pt>
              </c:strCache>
            </c:strRef>
          </c:tx>
          <c:marker>
            <c:symbol val="none"/>
          </c:marker>
          <c:dPt>
            <c:idx val="0"/>
            <c:marker>
              <c:symbol val="circle"/>
              <c:size val="5"/>
            </c:marker>
            <c:bubble3D val="0"/>
          </c:dPt>
          <c:dPt>
            <c:idx val="4"/>
            <c:marker>
              <c:symbol val="circle"/>
              <c:size val="5"/>
            </c:marker>
            <c:bubble3D val="0"/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en-US" b="1" smtClean="0"/>
                      <a:t>2.0</a:t>
                    </a:r>
                    <a:endParaRPr lang="en-US" altLang="en-US" smtClean="0"/>
                  </a:p>
                </c:rich>
              </c:tx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6.0622537666754975E-2"/>
                  <c:y val="4.97571832884858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 b="1"/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'12</c:v>
                </c:pt>
                <c:pt idx="1">
                  <c:v>'13</c:v>
                </c:pt>
                <c:pt idx="2">
                  <c:v>'14</c:v>
                </c:pt>
                <c:pt idx="3">
                  <c:v>'15</c:v>
                </c:pt>
                <c:pt idx="4">
                  <c:v>'16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</c:v>
                </c:pt>
                <c:pt idx="1">
                  <c:v>1.9</c:v>
                </c:pt>
                <c:pt idx="2">
                  <c:v>2.5</c:v>
                </c:pt>
                <c:pt idx="3">
                  <c:v>4</c:v>
                </c:pt>
                <c:pt idx="4">
                  <c:v>6.4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태국</c:v>
                </c:pt>
              </c:strCache>
            </c:strRef>
          </c:tx>
          <c:marker>
            <c:symbol val="none"/>
          </c:marker>
          <c:dPt>
            <c:idx val="0"/>
            <c:marker>
              <c:symbol val="circle"/>
              <c:size val="5"/>
              <c:spPr>
                <a:solidFill>
                  <a:schemeClr val="accent2"/>
                </a:solidFill>
              </c:spPr>
            </c:marker>
            <c:bubble3D val="0"/>
          </c:dPt>
          <c:dPt>
            <c:idx val="4"/>
            <c:marker>
              <c:symbol val="circle"/>
              <c:size val="5"/>
              <c:spPr>
                <a:solidFill>
                  <a:schemeClr val="accent2"/>
                </a:solidFill>
              </c:spPr>
            </c:marker>
            <c:bubble3D val="0"/>
          </c:dPt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txPr>
              <a:bodyPr/>
              <a:lstStyle/>
              <a:p>
                <a:pPr>
                  <a:defRPr sz="1000" b="1"/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'12</c:v>
                </c:pt>
                <c:pt idx="1">
                  <c:v>'13</c:v>
                </c:pt>
                <c:pt idx="2">
                  <c:v>'14</c:v>
                </c:pt>
                <c:pt idx="3">
                  <c:v>'15</c:v>
                </c:pt>
                <c:pt idx="4">
                  <c:v>'16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2.1</c:v>
                </c:pt>
                <c:pt idx="1">
                  <c:v>3</c:v>
                </c:pt>
                <c:pt idx="2">
                  <c:v>3.5</c:v>
                </c:pt>
                <c:pt idx="3">
                  <c:v>7</c:v>
                </c:pt>
                <c:pt idx="4">
                  <c:v>8.8000000000000007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한국</c:v>
                </c:pt>
              </c:strCache>
            </c:strRef>
          </c:tx>
          <c:marker>
            <c:symbol val="circle"/>
            <c:size val="5"/>
            <c:spPr>
              <a:solidFill>
                <a:srgbClr val="FFFFCC"/>
              </a:solidFill>
            </c:spPr>
          </c:marker>
          <c:dPt>
            <c:idx val="0"/>
            <c:marker>
              <c:spPr>
                <a:solidFill>
                  <a:schemeClr val="accent3">
                    <a:lumMod val="60000"/>
                    <a:lumOff val="40000"/>
                  </a:schemeClr>
                </a:solidFill>
              </c:spPr>
            </c:marker>
            <c:bubble3D val="0"/>
          </c:dPt>
          <c:dPt>
            <c:idx val="1"/>
            <c:marker>
              <c:symbol val="none"/>
            </c:marker>
            <c:bubble3D val="0"/>
          </c:dPt>
          <c:dPt>
            <c:idx val="2"/>
            <c:marker>
              <c:symbol val="none"/>
            </c:marker>
            <c:bubble3D val="0"/>
          </c:dPt>
          <c:dPt>
            <c:idx val="3"/>
            <c:marker>
              <c:symbol val="none"/>
            </c:marker>
            <c:bubble3D val="0"/>
          </c:dPt>
          <c:dPt>
            <c:idx val="4"/>
            <c:marker>
              <c:spPr>
                <a:solidFill>
                  <a:schemeClr val="accent3">
                    <a:lumMod val="60000"/>
                    <a:lumOff val="40000"/>
                  </a:schemeClr>
                </a:solidFill>
              </c:spPr>
            </c:marker>
            <c:bubble3D val="0"/>
          </c:dPt>
          <c:dLbls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txPr>
              <a:bodyPr/>
              <a:lstStyle/>
              <a:p>
                <a:pPr>
                  <a:defRPr sz="1000" b="1"/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'12</c:v>
                </c:pt>
                <c:pt idx="1">
                  <c:v>'13</c:v>
                </c:pt>
                <c:pt idx="2">
                  <c:v>'14</c:v>
                </c:pt>
                <c:pt idx="3">
                  <c:v>'15</c:v>
                </c:pt>
                <c:pt idx="4">
                  <c:v>'16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2.8</c:v>
                </c:pt>
                <c:pt idx="1">
                  <c:v>3.2</c:v>
                </c:pt>
                <c:pt idx="2">
                  <c:v>6</c:v>
                </c:pt>
                <c:pt idx="3">
                  <c:v>5.5</c:v>
                </c:pt>
                <c:pt idx="4">
                  <c:v>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979968"/>
        <c:axId val="33075136"/>
      </c:lineChart>
      <c:catAx>
        <c:axId val="32979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ko-KR"/>
          </a:p>
        </c:txPr>
        <c:crossAx val="33075136"/>
        <c:crosses val="autoZero"/>
        <c:auto val="1"/>
        <c:lblAlgn val="ctr"/>
        <c:lblOffset val="100"/>
        <c:noMultiLvlLbl val="0"/>
      </c:catAx>
      <c:valAx>
        <c:axId val="3307513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329799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086069801768057"/>
          <c:y val="0"/>
          <c:w val="0.77827860396463888"/>
          <c:h val="0.8899360694397058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0076658149094544E-2"/>
                  <c:y val="-6.2626622216781979E-3"/>
                </c:manualLayout>
              </c:layout>
              <c:tx>
                <c:rich>
                  <a:bodyPr/>
                  <a:lstStyle/>
                  <a:p>
                    <a:pPr>
                      <a:defRPr sz="500" b="1"/>
                    </a:pPr>
                    <a:r>
                      <a:rPr lang="en-US" altLang="en-US" sz="500" b="1" dirty="0" smtClean="0"/>
                      <a:t>3.7</a:t>
                    </a:r>
                  </a:p>
                  <a:p>
                    <a:pPr>
                      <a:defRPr sz="500" b="1"/>
                    </a:pPr>
                    <a:r>
                      <a:rPr lang="en-US" altLang="en-US" sz="500" b="1" dirty="0" smtClean="0"/>
                      <a:t>(24%)</a:t>
                    </a:r>
                    <a:endParaRPr lang="en-US" altLang="en-US" sz="400" b="1" dirty="0"/>
                  </a:p>
                </c:rich>
              </c:tx>
              <c:spPr>
                <a:solidFill>
                  <a:schemeClr val="bg1"/>
                </a:solidFill>
              </c:spPr>
              <c:dLblPos val="ctr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3.9245934183023259E-2"/>
                </c:manualLayout>
              </c:layout>
              <c:tx>
                <c:rich>
                  <a:bodyPr/>
                  <a:lstStyle/>
                  <a:p>
                    <a:pPr>
                      <a:defRPr sz="500" b="1"/>
                    </a:pPr>
                    <a:r>
                      <a:rPr lang="en-US" altLang="en-US" sz="500" b="1" dirty="0" smtClean="0"/>
                      <a:t>8.8</a:t>
                    </a:r>
                  </a:p>
                  <a:p>
                    <a:pPr>
                      <a:defRPr sz="500" b="1"/>
                    </a:pPr>
                    <a:r>
                      <a:rPr lang="en-US" altLang="en-US" sz="500" b="1" dirty="0" smtClean="0"/>
                      <a:t>(45%)</a:t>
                    </a:r>
                    <a:endParaRPr lang="en-US" altLang="en-US" sz="500" b="1" dirty="0"/>
                  </a:p>
                </c:rich>
              </c:tx>
              <c:spPr>
                <a:solidFill>
                  <a:schemeClr val="bg1"/>
                </a:solidFill>
              </c:sp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500"/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'12</c:v>
                </c:pt>
                <c:pt idx="1">
                  <c:v>'16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3.7</c:v>
                </c:pt>
                <c:pt idx="1">
                  <c:v>8.8000000000000007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rgbClr val="FFFFCC"/>
            </a:solidFill>
          </c:spPr>
          <c:invertIfNegative val="0"/>
          <c:dLbls>
            <c:dLbl>
              <c:idx val="0"/>
              <c:layout>
                <c:manualLayout>
                  <c:x val="1.7133016966368816E-2"/>
                  <c:y val="-0.240427391313484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4109543384068529E-2"/>
                  <c:y val="-0.25661927488346736"/>
                </c:manualLayout>
              </c:layout>
              <c:spPr>
                <a:solidFill>
                  <a:schemeClr val="bg1"/>
                </a:solidFill>
              </c:spPr>
              <c:txPr>
                <a:bodyPr/>
                <a:lstStyle/>
                <a:p>
                  <a:pPr>
                    <a:defRPr sz="700" b="0"/>
                  </a:pPr>
                  <a:endParaRPr lang="ko-K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700"/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'12</c:v>
                </c:pt>
                <c:pt idx="1">
                  <c:v>'16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15.1</c:v>
                </c:pt>
                <c:pt idx="1">
                  <c:v>19.8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42"/>
        <c:overlap val="100"/>
        <c:axId val="159046144"/>
        <c:axId val="33075712"/>
      </c:barChart>
      <c:catAx>
        <c:axId val="159046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/>
            </a:pPr>
            <a:endParaRPr lang="ko-KR"/>
          </a:p>
        </c:txPr>
        <c:crossAx val="33075712"/>
        <c:crosses val="autoZero"/>
        <c:auto val="1"/>
        <c:lblAlgn val="ctr"/>
        <c:lblOffset val="100"/>
        <c:noMultiLvlLbl val="0"/>
      </c:catAx>
      <c:valAx>
        <c:axId val="33075712"/>
        <c:scaling>
          <c:orientation val="minMax"/>
          <c:max val="40"/>
        </c:scaling>
        <c:delete val="1"/>
        <c:axPos val="l"/>
        <c:numFmt formatCode="General" sourceLinked="1"/>
        <c:majorTickMark val="out"/>
        <c:minorTickMark val="none"/>
        <c:tickLblPos val="nextTo"/>
        <c:crossAx val="15904614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en-US" altLang="en-US" sz="1200" smtClean="0"/>
                      <a:t>28%</a:t>
                    </a:r>
                    <a:endParaRPr lang="en-US" altLang="en-US"/>
                  </a:p>
                </c:rich>
              </c:tx>
              <c:spPr>
                <a:solidFill>
                  <a:schemeClr val="bg1"/>
                </a:solidFill>
              </c:sp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en-US" altLang="en-US" sz="1200" smtClean="0"/>
                      <a:t>36%</a:t>
                    </a:r>
                    <a:endParaRPr lang="en-US" altLang="en-US"/>
                  </a:p>
                </c:rich>
              </c:tx>
              <c:spPr>
                <a:solidFill>
                  <a:schemeClr val="bg1"/>
                </a:solidFill>
              </c:sp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200"/>
                    </a:pPr>
                    <a:r>
                      <a:rPr lang="en-US" altLang="en-US" sz="1200" smtClean="0"/>
                      <a:t>41%</a:t>
                    </a:r>
                    <a:endParaRPr lang="en-US" altLang="en-US"/>
                  </a:p>
                </c:rich>
              </c:tx>
              <c:spPr>
                <a:solidFill>
                  <a:schemeClr val="bg1"/>
                </a:solidFill>
              </c:sp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태국</c:v>
                </c:pt>
                <c:pt idx="1">
                  <c:v>일본</c:v>
                </c:pt>
                <c:pt idx="2">
                  <c:v>한국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28</c:v>
                </c:pt>
                <c:pt idx="1">
                  <c:v>36</c:v>
                </c:pt>
                <c:pt idx="2">
                  <c:v>41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chemeClr val="bg2">
                <a:lumMod val="9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-0.24297827753870896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200" smtClean="0"/>
                      <a:t>72%</a:t>
                    </a:r>
                    <a:endParaRPr lang="en-US" alt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0.22779213519253969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200" smtClean="0"/>
                      <a:t>64%</a:t>
                    </a:r>
                    <a:endParaRPr lang="en-US" alt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0.2088094572598280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200" smtClean="0"/>
                      <a:t>59%</a:t>
                    </a:r>
                    <a:endParaRPr lang="en-US" alt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태국</c:v>
                </c:pt>
                <c:pt idx="1">
                  <c:v>일본</c:v>
                </c:pt>
                <c:pt idx="2">
                  <c:v>한국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72</c:v>
                </c:pt>
                <c:pt idx="1">
                  <c:v>64</c:v>
                </c:pt>
                <c:pt idx="2">
                  <c:v>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9889664"/>
        <c:axId val="158721152"/>
      </c:barChart>
      <c:catAx>
        <c:axId val="5988966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ko-KR"/>
          </a:p>
        </c:txPr>
        <c:crossAx val="158721152"/>
        <c:crosses val="autoZero"/>
        <c:auto val="1"/>
        <c:lblAlgn val="ctr"/>
        <c:lblOffset val="100"/>
        <c:noMultiLvlLbl val="0"/>
      </c:catAx>
      <c:valAx>
        <c:axId val="1587211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598896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050" b="1"/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'12</c:v>
                </c:pt>
                <c:pt idx="1">
                  <c:v>'16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5.0999999999999996</c:v>
                </c:pt>
                <c:pt idx="1">
                  <c:v>7.4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-6.5739208934734944E-3"/>
                  <c:y val="-4.9522967738581121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900" dirty="0" smtClean="0">
                        <a:solidFill>
                          <a:schemeClr val="bg1"/>
                        </a:solidFill>
                      </a:rPr>
                      <a:t>1.2</a:t>
                    </a:r>
                  </a:p>
                  <a:p>
                    <a:r>
                      <a:rPr lang="en-US" altLang="en-US" sz="900" dirty="0" smtClean="0">
                        <a:solidFill>
                          <a:schemeClr val="bg1"/>
                        </a:solidFill>
                      </a:rPr>
                      <a:t>(20%)</a:t>
                    </a:r>
                    <a:endParaRPr lang="en-US" altLang="en-US" sz="900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4.9579332055136503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900" dirty="0" smtClean="0">
                        <a:solidFill>
                          <a:schemeClr val="bg1"/>
                        </a:solidFill>
                      </a:rPr>
                      <a:t>4.9</a:t>
                    </a:r>
                  </a:p>
                  <a:p>
                    <a:r>
                      <a:rPr lang="en-US" altLang="en-US" sz="900" dirty="0" smtClean="0">
                        <a:solidFill>
                          <a:schemeClr val="bg1"/>
                        </a:solidFill>
                      </a:rPr>
                      <a:t>(40%)</a:t>
                    </a:r>
                    <a:endParaRPr lang="en-US" altLang="en-US" sz="900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tx2">
                  <a:lumMod val="75000"/>
                </a:schemeClr>
              </a:solidFill>
            </c:spPr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'12</c:v>
                </c:pt>
                <c:pt idx="1">
                  <c:v>'16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1.2</c:v>
                </c:pt>
                <c:pt idx="1">
                  <c:v>4.9000000000000004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79114496"/>
        <c:axId val="158726336"/>
      </c:barChart>
      <c:catAx>
        <c:axId val="1791144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ko-KR"/>
          </a:p>
        </c:txPr>
        <c:crossAx val="158726336"/>
        <c:crosses val="autoZero"/>
        <c:auto val="1"/>
        <c:lblAlgn val="ctr"/>
        <c:lblOffset val="100"/>
        <c:noMultiLvlLbl val="0"/>
      </c:catAx>
      <c:valAx>
        <c:axId val="158726336"/>
        <c:scaling>
          <c:orientation val="minMax"/>
          <c:max val="10"/>
        </c:scaling>
        <c:delete val="1"/>
        <c:axPos val="l"/>
        <c:numFmt formatCode="General" sourceLinked="1"/>
        <c:majorTickMark val="out"/>
        <c:minorTickMark val="none"/>
        <c:tickLblPos val="nextTo"/>
        <c:crossAx val="179114496"/>
        <c:crossesAt val="1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2">
                <a:lumMod val="20000"/>
                <a:lumOff val="80000"/>
              </a:schemeClr>
            </a:solidFill>
          </c:spPr>
          <c:invertIfNegative val="0"/>
          <c:dPt>
            <c:idx val="3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</c:spPr>
          </c:dPt>
          <c:dLbls>
            <c:dLbl>
              <c:idx val="0"/>
              <c:layout>
                <c:manualLayout>
                  <c:x val="-5.8789764100285287E-3"/>
                  <c:y val="-0.13442460641628054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5.8789764100285156E-3"/>
                  <c:y val="-0.1438494851334601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1757952820057031E-2"/>
                  <c:y val="-0.1813202672469944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-0.2574790164927208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'13</c:v>
                </c:pt>
                <c:pt idx="1">
                  <c:v>'14</c:v>
                </c:pt>
                <c:pt idx="2">
                  <c:v>'15</c:v>
                </c:pt>
                <c:pt idx="3">
                  <c:v>'20F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80</c:v>
                </c:pt>
                <c:pt idx="1">
                  <c:v>105</c:v>
                </c:pt>
                <c:pt idx="2">
                  <c:v>120</c:v>
                </c:pt>
                <c:pt idx="3">
                  <c:v>300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9830784"/>
        <c:axId val="31363008"/>
      </c:barChart>
      <c:catAx>
        <c:axId val="598307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050"/>
            </a:pPr>
            <a:endParaRPr lang="ko-KR"/>
          </a:p>
        </c:txPr>
        <c:crossAx val="31363008"/>
        <c:crosses val="autoZero"/>
        <c:auto val="1"/>
        <c:lblAlgn val="ctr"/>
        <c:lblOffset val="100"/>
        <c:noMultiLvlLbl val="0"/>
      </c:catAx>
      <c:valAx>
        <c:axId val="313630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5983078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en-US" sz="900" smtClean="0">
                        <a:solidFill>
                          <a:schemeClr val="bg1"/>
                        </a:solidFill>
                      </a:rPr>
                      <a:t>5.8</a:t>
                    </a:r>
                  </a:p>
                  <a:p>
                    <a:r>
                      <a:rPr lang="en-US" altLang="en-US" sz="900" smtClean="0">
                        <a:solidFill>
                          <a:schemeClr val="bg1"/>
                        </a:solidFill>
                      </a:rPr>
                      <a:t>(10%)</a:t>
                    </a:r>
                    <a:endParaRPr lang="en-US" altLang="en-US">
                      <a:solidFill>
                        <a:schemeClr val="tx1"/>
                      </a:solidFill>
                    </a:endParaRPr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layout>
                <c:manualLayout>
                  <c:x val="7.3699622390989844E-3"/>
                  <c:y val="-8.7229108971822983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900" smtClean="0">
                        <a:solidFill>
                          <a:schemeClr val="bg1"/>
                        </a:solidFill>
                      </a:rPr>
                      <a:t>8.9</a:t>
                    </a:r>
                  </a:p>
                  <a:p>
                    <a:r>
                      <a:rPr lang="en-US" altLang="en-US" sz="900" smtClean="0">
                        <a:solidFill>
                          <a:schemeClr val="bg1"/>
                        </a:solidFill>
                      </a:rPr>
                      <a:t>(14%)</a:t>
                    </a:r>
                    <a:endParaRPr lang="en-US" alt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tx2">
                  <a:lumMod val="40000"/>
                  <a:lumOff val="60000"/>
                </a:schemeClr>
              </a:solidFill>
            </c:spPr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'12</c:v>
                </c:pt>
                <c:pt idx="1">
                  <c:v>'13</c:v>
                </c:pt>
                <c:pt idx="2">
                  <c:v>'14</c:v>
                </c:pt>
                <c:pt idx="3">
                  <c:v>'15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5.8</c:v>
                </c:pt>
                <c:pt idx="1">
                  <c:v>2</c:v>
                </c:pt>
                <c:pt idx="2">
                  <c:v>3</c:v>
                </c:pt>
                <c:pt idx="3">
                  <c:v>8.9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6849811195494922E-3"/>
                  <c:y val="-0.2554136995032748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0.2700414029188096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0.26800972020748165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9015599366531433E-7"/>
                  <c:y val="-0.28276517649127436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 smtClean="0"/>
                      <a:t>62.0</a:t>
                    </a:r>
                    <a:endParaRPr lang="en-US" alt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'12</c:v>
                </c:pt>
                <c:pt idx="1">
                  <c:v>'13</c:v>
                </c:pt>
                <c:pt idx="2">
                  <c:v>'14</c:v>
                </c:pt>
                <c:pt idx="3">
                  <c:v>'15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55.8</c:v>
                </c:pt>
                <c:pt idx="1">
                  <c:v>60.2</c:v>
                </c:pt>
                <c:pt idx="2">
                  <c:v>64.3</c:v>
                </c:pt>
                <c:pt idx="3">
                  <c:v>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7988992"/>
        <c:axId val="158721728"/>
      </c:barChart>
      <c:catAx>
        <c:axId val="1879889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ko-KR"/>
          </a:p>
        </c:txPr>
        <c:crossAx val="158721728"/>
        <c:crosses val="autoZero"/>
        <c:auto val="1"/>
        <c:lblAlgn val="ctr"/>
        <c:lblOffset val="100"/>
        <c:noMultiLvlLbl val="0"/>
      </c:catAx>
      <c:valAx>
        <c:axId val="158721728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1879889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'13</c:v>
                </c:pt>
                <c:pt idx="1">
                  <c:v>'14</c:v>
                </c:pt>
                <c:pt idx="2">
                  <c:v>'15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6.4</c:v>
                </c:pt>
                <c:pt idx="1">
                  <c:v>10.4</c:v>
                </c:pt>
                <c:pt idx="2">
                  <c:v>10.3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8014080"/>
        <c:axId val="127585088"/>
      </c:barChart>
      <c:catAx>
        <c:axId val="1880140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ko-KR"/>
          </a:p>
        </c:txPr>
        <c:crossAx val="127585088"/>
        <c:crosses val="autoZero"/>
        <c:auto val="1"/>
        <c:lblAlgn val="ctr"/>
        <c:lblOffset val="100"/>
        <c:noMultiLvlLbl val="0"/>
      </c:catAx>
      <c:valAx>
        <c:axId val="1275850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801408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Lbls>
            <c:dLbl>
              <c:idx val="1"/>
              <c:spPr/>
              <c:txPr>
                <a:bodyPr/>
                <a:lstStyle/>
                <a:p>
                  <a:pPr>
                    <a:defRPr sz="11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pPr/>
              <c:txPr>
                <a:bodyPr/>
                <a:lstStyle/>
                <a:p>
                  <a:pPr>
                    <a:defRPr sz="11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/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듀프리
(1위)</c:v>
                </c:pt>
                <c:pt idx="1">
                  <c:v>롯데
(2위)</c:v>
                </c:pt>
                <c:pt idx="2">
                  <c:v>DFS
(3위)</c:v>
                </c:pt>
                <c:pt idx="4">
                  <c:v>신라
(6위)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10.3</c:v>
                </c:pt>
                <c:pt idx="1">
                  <c:v>6.9</c:v>
                </c:pt>
                <c:pt idx="2">
                  <c:v>6.7</c:v>
                </c:pt>
                <c:pt idx="4">
                  <c:v>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8686848"/>
        <c:axId val="176820160"/>
      </c:barChart>
      <c:catAx>
        <c:axId val="18868684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ko-KR"/>
          </a:p>
        </c:txPr>
        <c:crossAx val="176820160"/>
        <c:crosses val="autoZero"/>
        <c:auto val="1"/>
        <c:lblAlgn val="ctr"/>
        <c:lblOffset val="100"/>
        <c:noMultiLvlLbl val="0"/>
      </c:catAx>
      <c:valAx>
        <c:axId val="17682016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868684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국내 브랜드</c:v>
                </c:pt>
              </c:strCache>
            </c:strRef>
          </c:tx>
          <c:invertIfNegative val="0"/>
          <c:dLbls>
            <c:dLbl>
              <c:idx val="4"/>
              <c:layout/>
              <c:tx>
                <c:rich>
                  <a:bodyPr/>
                  <a:lstStyle/>
                  <a:p>
                    <a:pPr>
                      <a:defRPr sz="1050" b="1">
                        <a:solidFill>
                          <a:schemeClr val="tx1"/>
                        </a:solidFill>
                      </a:defRPr>
                    </a:pPr>
                    <a:r>
                      <a:rPr lang="en-US" altLang="en-US" b="1" smtClean="0">
                        <a:solidFill>
                          <a:schemeClr val="tx1"/>
                        </a:solidFill>
                      </a:rPr>
                      <a:t>4.9</a:t>
                    </a:r>
                  </a:p>
                  <a:p>
                    <a:pPr>
                      <a:defRPr sz="1050" b="1">
                        <a:solidFill>
                          <a:schemeClr val="tx1"/>
                        </a:solidFill>
                      </a:defRPr>
                    </a:pPr>
                    <a:r>
                      <a:rPr lang="en-US" altLang="en-US" b="1" smtClean="0">
                        <a:solidFill>
                          <a:schemeClr val="tx1"/>
                        </a:solidFill>
                      </a:rPr>
                      <a:t>(39.6%)</a:t>
                    </a:r>
                    <a:endParaRPr lang="en-US" altLang="en-US">
                      <a:solidFill>
                        <a:schemeClr val="tx1"/>
                      </a:solidFill>
                    </a:endParaRPr>
                  </a:p>
                </c:rich>
              </c:tx>
              <c:spPr>
                <a:solidFill>
                  <a:schemeClr val="bg1"/>
                </a:solidFill>
              </c:sp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50"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'12</c:v>
                </c:pt>
                <c:pt idx="1">
                  <c:v>'13</c:v>
                </c:pt>
                <c:pt idx="2">
                  <c:v>'14</c:v>
                </c:pt>
                <c:pt idx="3">
                  <c:v>'15</c:v>
                </c:pt>
                <c:pt idx="4">
                  <c:v>'16</c:v>
                </c:pt>
                <c:pt idx="7">
                  <c:v>'21F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1.2</c:v>
                </c:pt>
                <c:pt idx="1">
                  <c:v>1.5</c:v>
                </c:pt>
                <c:pt idx="2">
                  <c:v>2.6</c:v>
                </c:pt>
                <c:pt idx="3">
                  <c:v>3.4</c:v>
                </c:pt>
                <c:pt idx="4">
                  <c:v>4.9000000000000004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해외 브랜드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000" b="1"/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'12</c:v>
                </c:pt>
                <c:pt idx="1">
                  <c:v>'13</c:v>
                </c:pt>
                <c:pt idx="2">
                  <c:v>'14</c:v>
                </c:pt>
                <c:pt idx="3">
                  <c:v>'15</c:v>
                </c:pt>
                <c:pt idx="4">
                  <c:v>'16</c:v>
                </c:pt>
                <c:pt idx="7">
                  <c:v>'21F</c:v>
                </c:pt>
              </c:strCache>
            </c:strRef>
          </c:cat>
          <c:val>
            <c:numRef>
              <c:f>Sheet1!$C$2:$C$9</c:f>
              <c:numCache>
                <c:formatCode>General</c:formatCode>
                <c:ptCount val="8"/>
                <c:pt idx="0">
                  <c:v>5.0999999999999996</c:v>
                </c:pt>
                <c:pt idx="1">
                  <c:v>5.3</c:v>
                </c:pt>
                <c:pt idx="2">
                  <c:v>5.7</c:v>
                </c:pt>
                <c:pt idx="3">
                  <c:v>5.8</c:v>
                </c:pt>
                <c:pt idx="4">
                  <c:v>7.4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CAGR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dLbl>
              <c:idx val="7"/>
              <c:layout>
                <c:manualLayout>
                  <c:x val="-3.5486872288052482E-3"/>
                  <c:y val="-0.4135341403791134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'12</c:v>
                </c:pt>
                <c:pt idx="1">
                  <c:v>'13</c:v>
                </c:pt>
                <c:pt idx="2">
                  <c:v>'14</c:v>
                </c:pt>
                <c:pt idx="3">
                  <c:v>'15</c:v>
                </c:pt>
                <c:pt idx="4">
                  <c:v>'16</c:v>
                </c:pt>
                <c:pt idx="7">
                  <c:v>'21F</c:v>
                </c:pt>
              </c:strCache>
            </c:strRef>
          </c:cat>
          <c:val>
            <c:numRef>
              <c:f>Sheet1!$D$2:$D$9</c:f>
              <c:numCache>
                <c:formatCode>General</c:formatCode>
                <c:ptCount val="8"/>
                <c:pt idx="7">
                  <c:v>21.4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8383232"/>
        <c:axId val="31360128"/>
      </c:barChart>
      <c:catAx>
        <c:axId val="188383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100" b="1"/>
            </a:pPr>
            <a:endParaRPr lang="ko-KR"/>
          </a:p>
        </c:txPr>
        <c:crossAx val="31360128"/>
        <c:crosses val="autoZero"/>
        <c:auto val="1"/>
        <c:lblAlgn val="ctr"/>
        <c:lblOffset val="100"/>
        <c:noMultiLvlLbl val="0"/>
      </c:catAx>
      <c:valAx>
        <c:axId val="3136012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838323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0.11412130678290641"/>
                  <c:y val="-8.016786013675347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2103774961823408"/>
                  <c:y val="5.3445240091167341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11757952820057031"/>
                  <c:y val="2.672262004558318E-3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dirty="0" smtClean="0"/>
                      <a:t>2.0</a:t>
                    </a:r>
                    <a:endParaRPr lang="en-US" alt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13141241387122557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.15216174237720856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15561969149397345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.15216174237720856"/>
                  <c:y val="-5.3445240091168321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0.18328573513618307"/>
                  <c:y val="-8.0167860136752481E-3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b="1" smtClean="0"/>
                      <a:t>4.0</a:t>
                    </a:r>
                    <a:endParaRPr lang="en-US" alt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0.20749328505982995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0.27319949199544274"/>
                  <c:y val="-5.344524009116838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일본  </c:v>
                </c:pt>
                <c:pt idx="1">
                  <c:v>싱가폴  </c:v>
                </c:pt>
                <c:pt idx="2">
                  <c:v>태국  </c:v>
                </c:pt>
                <c:pt idx="3">
                  <c:v>홍콩  </c:v>
                </c:pt>
                <c:pt idx="4">
                  <c:v>U.A.E  </c:v>
                </c:pt>
                <c:pt idx="5">
                  <c:v>독일  </c:v>
                </c:pt>
                <c:pt idx="6">
                  <c:v>영국  </c:v>
                </c:pt>
                <c:pt idx="7">
                  <c:v>미국  </c:v>
                </c:pt>
                <c:pt idx="8">
                  <c:v>중국  </c:v>
                </c:pt>
                <c:pt idx="9">
                  <c:v>한국  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1.8</c:v>
                </c:pt>
                <c:pt idx="1">
                  <c:v>1.9</c:v>
                </c:pt>
                <c:pt idx="2">
                  <c:v>2</c:v>
                </c:pt>
                <c:pt idx="3">
                  <c:v>2.4</c:v>
                </c:pt>
                <c:pt idx="4">
                  <c:v>2.9</c:v>
                </c:pt>
                <c:pt idx="5">
                  <c:v>2.9</c:v>
                </c:pt>
                <c:pt idx="6">
                  <c:v>3.5</c:v>
                </c:pt>
                <c:pt idx="7">
                  <c:v>4</c:v>
                </c:pt>
                <c:pt idx="8">
                  <c:v>4.7</c:v>
                </c:pt>
                <c:pt idx="9">
                  <c:v>9.1999999999999993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88383744"/>
        <c:axId val="186060160"/>
      </c:barChart>
      <c:catAx>
        <c:axId val="188383744"/>
        <c:scaling>
          <c:orientation val="minMax"/>
        </c:scaling>
        <c:delete val="0"/>
        <c:axPos val="l"/>
        <c:majorTickMark val="out"/>
        <c:minorTickMark val="none"/>
        <c:tickLblPos val="nextTo"/>
        <c:crossAx val="186060160"/>
        <c:crosses val="autoZero"/>
        <c:auto val="1"/>
        <c:lblAlgn val="ctr"/>
        <c:lblOffset val="100"/>
        <c:noMultiLvlLbl val="0"/>
      </c:catAx>
      <c:valAx>
        <c:axId val="186060160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1883837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F5BB02-C762-4C6B-83EA-53B4C5B2BA3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BEE7B706-8F31-46C0-B4CA-F682536E3340}">
      <dgm:prSet phldrT="[텍스트]" custT="1"/>
      <dgm:spPr>
        <a:solidFill>
          <a:schemeClr val="accent6">
            <a:lumMod val="20000"/>
            <a:lumOff val="80000"/>
          </a:schemeClr>
        </a:solidFill>
        <a:ln w="3175">
          <a:solidFill>
            <a:schemeClr val="tx1"/>
          </a:solidFill>
        </a:ln>
      </dgm:spPr>
      <dgm:t>
        <a:bodyPr/>
        <a:lstStyle/>
        <a:p>
          <a:pPr latinLnBrk="1"/>
          <a:r>
            <a:rPr lang="en-US" altLang="ko-KR" sz="800" b="1" dirty="0" smtClean="0">
              <a:solidFill>
                <a:schemeClr val="tx1"/>
              </a:solidFill>
            </a:rPr>
            <a:t>[</a:t>
          </a:r>
          <a:r>
            <a:rPr lang="ko-KR" altLang="en-US" sz="800" b="1" dirty="0" smtClean="0">
              <a:solidFill>
                <a:schemeClr val="tx1"/>
              </a:solidFill>
            </a:rPr>
            <a:t>판매장</a:t>
          </a:r>
          <a:r>
            <a:rPr lang="en-US" altLang="ko-KR" sz="800" b="1" dirty="0" smtClean="0">
              <a:solidFill>
                <a:schemeClr val="tx1"/>
              </a:solidFill>
            </a:rPr>
            <a:t>]</a:t>
          </a:r>
        </a:p>
        <a:p>
          <a:pPr latinLnBrk="1"/>
          <a:r>
            <a:rPr lang="ko-KR" altLang="en-US" sz="800" b="1" dirty="0" smtClean="0">
              <a:solidFill>
                <a:schemeClr val="tx1"/>
              </a:solidFill>
            </a:rPr>
            <a:t>매출 기준</a:t>
          </a:r>
          <a:endParaRPr lang="en-US" altLang="ko-KR" sz="800" b="1" dirty="0" smtClean="0">
            <a:solidFill>
              <a:schemeClr val="tx1"/>
            </a:solidFill>
          </a:endParaRPr>
        </a:p>
        <a:p>
          <a:pPr latinLnBrk="1"/>
          <a:r>
            <a:rPr lang="en-US" altLang="ko-KR" sz="900" b="1" i="1" u="sng" dirty="0" smtClean="0">
              <a:solidFill>
                <a:srgbClr val="663300"/>
              </a:solidFill>
            </a:rPr>
            <a:t>17</a:t>
          </a:r>
          <a:r>
            <a:rPr lang="ko-KR" altLang="en-US" sz="900" b="1" i="1" u="sng" dirty="0" smtClean="0">
              <a:solidFill>
                <a:srgbClr val="663300"/>
              </a:solidFill>
            </a:rPr>
            <a:t>년 </a:t>
          </a:r>
          <a:r>
            <a:rPr lang="en-US" altLang="ko-KR" sz="900" b="1" i="1" u="sng" dirty="0" smtClean="0">
              <a:solidFill>
                <a:srgbClr val="663300"/>
              </a:solidFill>
            </a:rPr>
            <a:t>550</a:t>
          </a:r>
          <a:r>
            <a:rPr lang="ko-KR" altLang="en-US" sz="900" b="1" i="1" u="sng" dirty="0" err="1" smtClean="0">
              <a:solidFill>
                <a:srgbClr val="663300"/>
              </a:solidFill>
            </a:rPr>
            <a:t>억원</a:t>
          </a:r>
          <a:endParaRPr lang="en-US" altLang="ko-KR" sz="900" b="1" i="1" u="sng" dirty="0" smtClean="0">
            <a:solidFill>
              <a:srgbClr val="663300"/>
            </a:solidFill>
          </a:endParaRPr>
        </a:p>
      </dgm:t>
    </dgm:pt>
    <dgm:pt modelId="{883E5689-91EC-4119-A55C-CC0297B57157}" type="parTrans" cxnId="{7D47F6AF-C482-41CA-B61B-AA9365DB7114}">
      <dgm:prSet/>
      <dgm:spPr/>
      <dgm:t>
        <a:bodyPr/>
        <a:lstStyle/>
        <a:p>
          <a:pPr latinLnBrk="1"/>
          <a:endParaRPr lang="ko-KR" altLang="en-US"/>
        </a:p>
      </dgm:t>
    </dgm:pt>
    <dgm:pt modelId="{F5107494-B415-4F5B-97AA-67142408DB9B}" type="sibTrans" cxnId="{7D47F6AF-C482-41CA-B61B-AA9365DB7114}">
      <dgm:prSet/>
      <dgm:spPr/>
      <dgm:t>
        <a:bodyPr/>
        <a:lstStyle/>
        <a:p>
          <a:pPr latinLnBrk="1"/>
          <a:endParaRPr lang="ko-KR" altLang="en-US"/>
        </a:p>
      </dgm:t>
    </dgm:pt>
    <dgm:pt modelId="{77791342-AA03-4A15-ACC1-C98094ED8F5B}">
      <dgm:prSet phldrT="[텍스트]" custT="1"/>
      <dgm:spPr>
        <a:noFill/>
        <a:ln w="3175">
          <a:solidFill>
            <a:schemeClr val="tx1"/>
          </a:solidFill>
        </a:ln>
      </dgm:spPr>
      <dgm:t>
        <a:bodyPr/>
        <a:lstStyle/>
        <a:p>
          <a:pPr latinLnBrk="1"/>
          <a:r>
            <a:rPr lang="en-US" altLang="ko-KR" sz="800" b="1" dirty="0" smtClean="0">
              <a:solidFill>
                <a:schemeClr val="tx1"/>
              </a:solidFill>
            </a:rPr>
            <a:t>[</a:t>
          </a:r>
          <a:r>
            <a:rPr lang="ko-KR" altLang="en-US" sz="800" b="1" dirty="0" smtClean="0">
              <a:solidFill>
                <a:schemeClr val="tx1"/>
              </a:solidFill>
            </a:rPr>
            <a:t>창고</a:t>
          </a:r>
          <a:r>
            <a:rPr lang="en-US" altLang="ko-KR" sz="800" b="1" dirty="0" smtClean="0">
              <a:solidFill>
                <a:schemeClr val="tx1"/>
              </a:solidFill>
            </a:rPr>
            <a:t>]</a:t>
          </a:r>
        </a:p>
        <a:p>
          <a:pPr latinLnBrk="1"/>
          <a:r>
            <a:rPr lang="ko-KR" altLang="en-US" sz="800" b="1" dirty="0" smtClean="0">
              <a:solidFill>
                <a:schemeClr val="tx1"/>
              </a:solidFill>
            </a:rPr>
            <a:t>면적 기준</a:t>
          </a:r>
          <a:endParaRPr lang="en-US" altLang="ko-KR" sz="800" b="1" dirty="0" smtClean="0">
            <a:solidFill>
              <a:schemeClr val="tx1"/>
            </a:solidFill>
          </a:endParaRPr>
        </a:p>
        <a:p>
          <a:pPr latinLnBrk="1"/>
          <a:r>
            <a:rPr lang="ko-KR" altLang="en-US" sz="800" b="1" dirty="0" smtClean="0">
              <a:solidFill>
                <a:schemeClr val="tx1"/>
              </a:solidFill>
            </a:rPr>
            <a:t>최대 </a:t>
          </a:r>
          <a:r>
            <a:rPr lang="en-US" altLang="ko-KR" sz="800" b="1" dirty="0" smtClean="0">
              <a:solidFill>
                <a:schemeClr val="tx1"/>
              </a:solidFill>
            </a:rPr>
            <a:t>204</a:t>
          </a:r>
          <a:r>
            <a:rPr lang="ko-KR" altLang="en-US" sz="800" b="1" dirty="0" smtClean="0">
              <a:solidFill>
                <a:schemeClr val="tx1"/>
              </a:solidFill>
            </a:rPr>
            <a:t>만원</a:t>
          </a:r>
          <a:endParaRPr lang="ko-KR" altLang="en-US" sz="800" b="1" dirty="0">
            <a:solidFill>
              <a:schemeClr val="tx1"/>
            </a:solidFill>
          </a:endParaRPr>
        </a:p>
      </dgm:t>
    </dgm:pt>
    <dgm:pt modelId="{4ED0C404-B194-400F-BFBC-8F185D37CBCC}" type="parTrans" cxnId="{C2F41D99-CC7E-4177-87A0-C08EA835990B}">
      <dgm:prSet/>
      <dgm:spPr/>
      <dgm:t>
        <a:bodyPr/>
        <a:lstStyle/>
        <a:p>
          <a:pPr latinLnBrk="1"/>
          <a:endParaRPr lang="ko-KR" altLang="en-US"/>
        </a:p>
      </dgm:t>
    </dgm:pt>
    <dgm:pt modelId="{314D4FE8-DD11-43D1-885D-E374A60DD0BF}" type="sibTrans" cxnId="{C2F41D99-CC7E-4177-87A0-C08EA835990B}">
      <dgm:prSet/>
      <dgm:spPr/>
      <dgm:t>
        <a:bodyPr/>
        <a:lstStyle/>
        <a:p>
          <a:pPr latinLnBrk="1"/>
          <a:endParaRPr lang="ko-KR" altLang="en-US"/>
        </a:p>
      </dgm:t>
    </dgm:pt>
    <dgm:pt modelId="{6EBB5CF3-4E3F-4B0E-81D6-39C1663553C0}">
      <dgm:prSet phldrT="[텍스트]" custT="1"/>
      <dgm:spPr>
        <a:noFill/>
        <a:ln w="3175">
          <a:solidFill>
            <a:schemeClr val="tx1"/>
          </a:solidFill>
        </a:ln>
      </dgm:spPr>
      <dgm:t>
        <a:bodyPr/>
        <a:lstStyle/>
        <a:p>
          <a:pPr latinLnBrk="1"/>
          <a:r>
            <a:rPr lang="en-US" altLang="ko-KR" sz="800" b="1" dirty="0" smtClean="0">
              <a:solidFill>
                <a:schemeClr val="tx1"/>
              </a:solidFill>
            </a:rPr>
            <a:t>[</a:t>
          </a:r>
          <a:r>
            <a:rPr lang="ko-KR" altLang="en-US" sz="800" b="1" dirty="0" smtClean="0">
              <a:solidFill>
                <a:schemeClr val="tx1"/>
              </a:solidFill>
            </a:rPr>
            <a:t>공장</a:t>
          </a:r>
          <a:r>
            <a:rPr lang="en-US" altLang="ko-KR" sz="800" b="1" dirty="0" smtClean="0">
              <a:solidFill>
                <a:schemeClr val="tx1"/>
              </a:solidFill>
            </a:rPr>
            <a:t>]</a:t>
          </a:r>
        </a:p>
        <a:p>
          <a:pPr latinLnBrk="1"/>
          <a:r>
            <a:rPr lang="ko-KR" altLang="en-US" sz="800" b="1" dirty="0" smtClean="0">
              <a:solidFill>
                <a:schemeClr val="tx1"/>
              </a:solidFill>
            </a:rPr>
            <a:t>면적 기준</a:t>
          </a:r>
          <a:endParaRPr lang="en-US" altLang="ko-KR" sz="800" b="1" dirty="0" smtClean="0">
            <a:solidFill>
              <a:schemeClr val="tx1"/>
            </a:solidFill>
          </a:endParaRPr>
        </a:p>
        <a:p>
          <a:pPr latinLnBrk="1"/>
          <a:r>
            <a:rPr lang="ko-KR" altLang="en-US" sz="800" b="1" dirty="0" smtClean="0">
              <a:solidFill>
                <a:schemeClr val="tx1"/>
              </a:solidFill>
            </a:rPr>
            <a:t>최대 </a:t>
          </a:r>
          <a:r>
            <a:rPr lang="en-US" altLang="ko-KR" sz="800" b="1" dirty="0" smtClean="0">
              <a:solidFill>
                <a:schemeClr val="tx1"/>
              </a:solidFill>
            </a:rPr>
            <a:t>52</a:t>
          </a:r>
          <a:r>
            <a:rPr lang="ko-KR" altLang="en-US" sz="800" b="1" dirty="0" smtClean="0">
              <a:solidFill>
                <a:schemeClr val="tx1"/>
              </a:solidFill>
            </a:rPr>
            <a:t>만원</a:t>
          </a:r>
          <a:endParaRPr lang="ko-KR" altLang="en-US" sz="800" b="1" dirty="0">
            <a:solidFill>
              <a:schemeClr val="tx1"/>
            </a:solidFill>
          </a:endParaRPr>
        </a:p>
      </dgm:t>
    </dgm:pt>
    <dgm:pt modelId="{7D1A97BC-F396-414F-91D3-2512341B4828}" type="parTrans" cxnId="{91A446A4-4C66-4446-A8DA-EA1346498D17}">
      <dgm:prSet/>
      <dgm:spPr/>
      <dgm:t>
        <a:bodyPr/>
        <a:lstStyle/>
        <a:p>
          <a:pPr latinLnBrk="1"/>
          <a:endParaRPr lang="ko-KR" altLang="en-US"/>
        </a:p>
      </dgm:t>
    </dgm:pt>
    <dgm:pt modelId="{CAD284D1-45E9-475C-A247-72008A351ED3}" type="sibTrans" cxnId="{91A446A4-4C66-4446-A8DA-EA1346498D17}">
      <dgm:prSet/>
      <dgm:spPr/>
      <dgm:t>
        <a:bodyPr/>
        <a:lstStyle/>
        <a:p>
          <a:pPr latinLnBrk="1"/>
          <a:endParaRPr lang="ko-KR" altLang="en-US"/>
        </a:p>
      </dgm:t>
    </dgm:pt>
    <dgm:pt modelId="{9B32A96B-B7DE-4310-A248-ED4CCAC376D6}" type="pres">
      <dgm:prSet presAssocID="{E2F5BB02-C762-4C6B-83EA-53B4C5B2BA3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3B94410-5355-4FF6-BE5C-727388FABABA}" type="pres">
      <dgm:prSet presAssocID="{BEE7B706-8F31-46C0-B4CA-F682536E334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DF1ABED-E48E-41F3-92AB-062E39C55FA6}" type="pres">
      <dgm:prSet presAssocID="{F5107494-B415-4F5B-97AA-67142408DB9B}" presName="sibTrans" presStyleCnt="0"/>
      <dgm:spPr/>
    </dgm:pt>
    <dgm:pt modelId="{E5D4F9E8-2E23-4B40-A5FF-B2C708DBEB94}" type="pres">
      <dgm:prSet presAssocID="{77791342-AA03-4A15-ACC1-C98094ED8F5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63A98E5-66B1-465E-8011-FCC43E9F5138}" type="pres">
      <dgm:prSet presAssocID="{314D4FE8-DD11-43D1-885D-E374A60DD0BF}" presName="sibTrans" presStyleCnt="0"/>
      <dgm:spPr/>
    </dgm:pt>
    <dgm:pt modelId="{68E881EC-E7F8-4A8E-973C-A786BDCE8391}" type="pres">
      <dgm:prSet presAssocID="{6EBB5CF3-4E3F-4B0E-81D6-39C1663553C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D47F6AF-C482-41CA-B61B-AA9365DB7114}" srcId="{E2F5BB02-C762-4C6B-83EA-53B4C5B2BA3C}" destId="{BEE7B706-8F31-46C0-B4CA-F682536E3340}" srcOrd="0" destOrd="0" parTransId="{883E5689-91EC-4119-A55C-CC0297B57157}" sibTransId="{F5107494-B415-4F5B-97AA-67142408DB9B}"/>
    <dgm:cxn modelId="{4C1AA055-7240-469B-975F-C35586172BC4}" type="presOf" srcId="{77791342-AA03-4A15-ACC1-C98094ED8F5B}" destId="{E5D4F9E8-2E23-4B40-A5FF-B2C708DBEB94}" srcOrd="0" destOrd="0" presId="urn:microsoft.com/office/officeart/2005/8/layout/default"/>
    <dgm:cxn modelId="{C2F41D99-CC7E-4177-87A0-C08EA835990B}" srcId="{E2F5BB02-C762-4C6B-83EA-53B4C5B2BA3C}" destId="{77791342-AA03-4A15-ACC1-C98094ED8F5B}" srcOrd="1" destOrd="0" parTransId="{4ED0C404-B194-400F-BFBC-8F185D37CBCC}" sibTransId="{314D4FE8-DD11-43D1-885D-E374A60DD0BF}"/>
    <dgm:cxn modelId="{D54417CA-F9BA-448D-B2AD-54D5416D3546}" type="presOf" srcId="{BEE7B706-8F31-46C0-B4CA-F682536E3340}" destId="{33B94410-5355-4FF6-BE5C-727388FABABA}" srcOrd="0" destOrd="0" presId="urn:microsoft.com/office/officeart/2005/8/layout/default"/>
    <dgm:cxn modelId="{4A13CCD4-05A0-428B-9F66-FD3E63258AAA}" type="presOf" srcId="{E2F5BB02-C762-4C6B-83EA-53B4C5B2BA3C}" destId="{9B32A96B-B7DE-4310-A248-ED4CCAC376D6}" srcOrd="0" destOrd="0" presId="urn:microsoft.com/office/officeart/2005/8/layout/default"/>
    <dgm:cxn modelId="{22FA2680-5059-44B3-A5CF-AF849EFF3D20}" type="presOf" srcId="{6EBB5CF3-4E3F-4B0E-81D6-39C1663553C0}" destId="{68E881EC-E7F8-4A8E-973C-A786BDCE8391}" srcOrd="0" destOrd="0" presId="urn:microsoft.com/office/officeart/2005/8/layout/default"/>
    <dgm:cxn modelId="{91A446A4-4C66-4446-A8DA-EA1346498D17}" srcId="{E2F5BB02-C762-4C6B-83EA-53B4C5B2BA3C}" destId="{6EBB5CF3-4E3F-4B0E-81D6-39C1663553C0}" srcOrd="2" destOrd="0" parTransId="{7D1A97BC-F396-414F-91D3-2512341B4828}" sibTransId="{CAD284D1-45E9-475C-A247-72008A351ED3}"/>
    <dgm:cxn modelId="{3F7E55E7-3ACA-4AC6-A11F-5444CE80FF33}" type="presParOf" srcId="{9B32A96B-B7DE-4310-A248-ED4CCAC376D6}" destId="{33B94410-5355-4FF6-BE5C-727388FABABA}" srcOrd="0" destOrd="0" presId="urn:microsoft.com/office/officeart/2005/8/layout/default"/>
    <dgm:cxn modelId="{E2246EB3-631E-4E0D-BE71-CD76C24875A1}" type="presParOf" srcId="{9B32A96B-B7DE-4310-A248-ED4CCAC376D6}" destId="{1DF1ABED-E48E-41F3-92AB-062E39C55FA6}" srcOrd="1" destOrd="0" presId="urn:microsoft.com/office/officeart/2005/8/layout/default"/>
    <dgm:cxn modelId="{0DF2A1AE-D15E-4A43-B4D9-13068B5AB9FF}" type="presParOf" srcId="{9B32A96B-B7DE-4310-A248-ED4CCAC376D6}" destId="{E5D4F9E8-2E23-4B40-A5FF-B2C708DBEB94}" srcOrd="2" destOrd="0" presId="urn:microsoft.com/office/officeart/2005/8/layout/default"/>
    <dgm:cxn modelId="{AC56D3EF-83DE-4E49-838E-A6BA7D1F5597}" type="presParOf" srcId="{9B32A96B-B7DE-4310-A248-ED4CCAC376D6}" destId="{C63A98E5-66B1-465E-8011-FCC43E9F5138}" srcOrd="3" destOrd="0" presId="urn:microsoft.com/office/officeart/2005/8/layout/default"/>
    <dgm:cxn modelId="{827D64E0-D0A5-4A4A-9E1C-61879F1F8AC8}" type="presParOf" srcId="{9B32A96B-B7DE-4310-A248-ED4CCAC376D6}" destId="{68E881EC-E7F8-4A8E-973C-A786BDCE8391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B94410-5355-4FF6-BE5C-727388FABABA}">
      <dsp:nvSpPr>
        <dsp:cNvPr id="0" name=""/>
        <dsp:cNvSpPr/>
      </dsp:nvSpPr>
      <dsp:spPr>
        <a:xfrm>
          <a:off x="0" y="243026"/>
          <a:ext cx="990109" cy="594066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31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800" b="1" kern="1200" dirty="0" smtClean="0">
              <a:solidFill>
                <a:schemeClr val="tx1"/>
              </a:solidFill>
            </a:rPr>
            <a:t>[</a:t>
          </a:r>
          <a:r>
            <a:rPr lang="ko-KR" altLang="en-US" sz="800" b="1" kern="1200" dirty="0" smtClean="0">
              <a:solidFill>
                <a:schemeClr val="tx1"/>
              </a:solidFill>
            </a:rPr>
            <a:t>판매장</a:t>
          </a:r>
          <a:r>
            <a:rPr lang="en-US" altLang="ko-KR" sz="800" b="1" kern="1200" dirty="0" smtClean="0">
              <a:solidFill>
                <a:schemeClr val="tx1"/>
              </a:solidFill>
            </a:rPr>
            <a:t>]</a:t>
          </a:r>
        </a:p>
        <a:p>
          <a:pPr lvl="0" algn="ctr" defTabSz="355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800" b="1" kern="1200" dirty="0" smtClean="0">
              <a:solidFill>
                <a:schemeClr val="tx1"/>
              </a:solidFill>
            </a:rPr>
            <a:t>매출 기준</a:t>
          </a:r>
          <a:endParaRPr lang="en-US" altLang="ko-KR" sz="800" b="1" kern="1200" dirty="0" smtClean="0">
            <a:solidFill>
              <a:schemeClr val="tx1"/>
            </a:solidFill>
          </a:endParaRPr>
        </a:p>
        <a:p>
          <a:pPr lvl="0" algn="ctr" defTabSz="355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b="1" i="1" u="sng" kern="1200" dirty="0" smtClean="0">
              <a:solidFill>
                <a:srgbClr val="663300"/>
              </a:solidFill>
            </a:rPr>
            <a:t>17</a:t>
          </a:r>
          <a:r>
            <a:rPr lang="ko-KR" altLang="en-US" sz="900" b="1" i="1" u="sng" kern="1200" dirty="0" smtClean="0">
              <a:solidFill>
                <a:srgbClr val="663300"/>
              </a:solidFill>
            </a:rPr>
            <a:t>년 </a:t>
          </a:r>
          <a:r>
            <a:rPr lang="en-US" altLang="ko-KR" sz="900" b="1" i="1" u="sng" kern="1200" dirty="0" smtClean="0">
              <a:solidFill>
                <a:srgbClr val="663300"/>
              </a:solidFill>
            </a:rPr>
            <a:t>550</a:t>
          </a:r>
          <a:r>
            <a:rPr lang="ko-KR" altLang="en-US" sz="900" b="1" i="1" u="sng" kern="1200" dirty="0" err="1" smtClean="0">
              <a:solidFill>
                <a:srgbClr val="663300"/>
              </a:solidFill>
            </a:rPr>
            <a:t>억원</a:t>
          </a:r>
          <a:endParaRPr lang="en-US" altLang="ko-KR" sz="900" b="1" i="1" u="sng" kern="1200" dirty="0" smtClean="0">
            <a:solidFill>
              <a:srgbClr val="663300"/>
            </a:solidFill>
          </a:endParaRPr>
        </a:p>
      </dsp:txBody>
      <dsp:txXfrm>
        <a:off x="0" y="243026"/>
        <a:ext cx="990109" cy="594066"/>
      </dsp:txXfrm>
    </dsp:sp>
    <dsp:sp modelId="{E5D4F9E8-2E23-4B40-A5FF-B2C708DBEB94}">
      <dsp:nvSpPr>
        <dsp:cNvPr id="0" name=""/>
        <dsp:cNvSpPr/>
      </dsp:nvSpPr>
      <dsp:spPr>
        <a:xfrm>
          <a:off x="1089121" y="243026"/>
          <a:ext cx="990109" cy="594066"/>
        </a:xfrm>
        <a:prstGeom prst="rect">
          <a:avLst/>
        </a:prstGeom>
        <a:noFill/>
        <a:ln w="31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800" b="1" kern="1200" dirty="0" smtClean="0">
              <a:solidFill>
                <a:schemeClr val="tx1"/>
              </a:solidFill>
            </a:rPr>
            <a:t>[</a:t>
          </a:r>
          <a:r>
            <a:rPr lang="ko-KR" altLang="en-US" sz="800" b="1" kern="1200" dirty="0" smtClean="0">
              <a:solidFill>
                <a:schemeClr val="tx1"/>
              </a:solidFill>
            </a:rPr>
            <a:t>창고</a:t>
          </a:r>
          <a:r>
            <a:rPr lang="en-US" altLang="ko-KR" sz="800" b="1" kern="1200" dirty="0" smtClean="0">
              <a:solidFill>
                <a:schemeClr val="tx1"/>
              </a:solidFill>
            </a:rPr>
            <a:t>]</a:t>
          </a:r>
        </a:p>
        <a:p>
          <a:pPr lvl="0" algn="ctr" defTabSz="355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800" b="1" kern="1200" dirty="0" smtClean="0">
              <a:solidFill>
                <a:schemeClr val="tx1"/>
              </a:solidFill>
            </a:rPr>
            <a:t>면적 기준</a:t>
          </a:r>
          <a:endParaRPr lang="en-US" altLang="ko-KR" sz="800" b="1" kern="1200" dirty="0" smtClean="0">
            <a:solidFill>
              <a:schemeClr val="tx1"/>
            </a:solidFill>
          </a:endParaRPr>
        </a:p>
        <a:p>
          <a:pPr lvl="0" algn="ctr" defTabSz="355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800" b="1" kern="1200" dirty="0" smtClean="0">
              <a:solidFill>
                <a:schemeClr val="tx1"/>
              </a:solidFill>
            </a:rPr>
            <a:t>최대 </a:t>
          </a:r>
          <a:r>
            <a:rPr lang="en-US" altLang="ko-KR" sz="800" b="1" kern="1200" dirty="0" smtClean="0">
              <a:solidFill>
                <a:schemeClr val="tx1"/>
              </a:solidFill>
            </a:rPr>
            <a:t>204</a:t>
          </a:r>
          <a:r>
            <a:rPr lang="ko-KR" altLang="en-US" sz="800" b="1" kern="1200" dirty="0" smtClean="0">
              <a:solidFill>
                <a:schemeClr val="tx1"/>
              </a:solidFill>
            </a:rPr>
            <a:t>만원</a:t>
          </a:r>
          <a:endParaRPr lang="ko-KR" altLang="en-US" sz="800" b="1" kern="1200" dirty="0">
            <a:solidFill>
              <a:schemeClr val="tx1"/>
            </a:solidFill>
          </a:endParaRPr>
        </a:p>
      </dsp:txBody>
      <dsp:txXfrm>
        <a:off x="1089121" y="243026"/>
        <a:ext cx="990109" cy="594066"/>
      </dsp:txXfrm>
    </dsp:sp>
    <dsp:sp modelId="{68E881EC-E7F8-4A8E-973C-A786BDCE8391}">
      <dsp:nvSpPr>
        <dsp:cNvPr id="0" name=""/>
        <dsp:cNvSpPr/>
      </dsp:nvSpPr>
      <dsp:spPr>
        <a:xfrm>
          <a:off x="2178241" y="243026"/>
          <a:ext cx="990109" cy="594066"/>
        </a:xfrm>
        <a:prstGeom prst="rect">
          <a:avLst/>
        </a:prstGeom>
        <a:noFill/>
        <a:ln w="3175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800" b="1" kern="1200" dirty="0" smtClean="0">
              <a:solidFill>
                <a:schemeClr val="tx1"/>
              </a:solidFill>
            </a:rPr>
            <a:t>[</a:t>
          </a:r>
          <a:r>
            <a:rPr lang="ko-KR" altLang="en-US" sz="800" b="1" kern="1200" dirty="0" smtClean="0">
              <a:solidFill>
                <a:schemeClr val="tx1"/>
              </a:solidFill>
            </a:rPr>
            <a:t>공장</a:t>
          </a:r>
          <a:r>
            <a:rPr lang="en-US" altLang="ko-KR" sz="800" b="1" kern="1200" dirty="0" smtClean="0">
              <a:solidFill>
                <a:schemeClr val="tx1"/>
              </a:solidFill>
            </a:rPr>
            <a:t>]</a:t>
          </a:r>
        </a:p>
        <a:p>
          <a:pPr lvl="0" algn="ctr" defTabSz="355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800" b="1" kern="1200" dirty="0" smtClean="0">
              <a:solidFill>
                <a:schemeClr val="tx1"/>
              </a:solidFill>
            </a:rPr>
            <a:t>면적 기준</a:t>
          </a:r>
          <a:endParaRPr lang="en-US" altLang="ko-KR" sz="800" b="1" kern="1200" dirty="0" smtClean="0">
            <a:solidFill>
              <a:schemeClr val="tx1"/>
            </a:solidFill>
          </a:endParaRPr>
        </a:p>
        <a:p>
          <a:pPr lvl="0" algn="ctr" defTabSz="355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800" b="1" kern="1200" dirty="0" smtClean="0">
              <a:solidFill>
                <a:schemeClr val="tx1"/>
              </a:solidFill>
            </a:rPr>
            <a:t>최대 </a:t>
          </a:r>
          <a:r>
            <a:rPr lang="en-US" altLang="ko-KR" sz="800" b="1" kern="1200" dirty="0" smtClean="0">
              <a:solidFill>
                <a:schemeClr val="tx1"/>
              </a:solidFill>
            </a:rPr>
            <a:t>52</a:t>
          </a:r>
          <a:r>
            <a:rPr lang="ko-KR" altLang="en-US" sz="800" b="1" kern="1200" dirty="0" smtClean="0">
              <a:solidFill>
                <a:schemeClr val="tx1"/>
              </a:solidFill>
            </a:rPr>
            <a:t>만원</a:t>
          </a:r>
          <a:endParaRPr lang="ko-KR" altLang="en-US" sz="800" b="1" kern="1200" dirty="0">
            <a:solidFill>
              <a:schemeClr val="tx1"/>
            </a:solidFill>
          </a:endParaRPr>
        </a:p>
      </dsp:txBody>
      <dsp:txXfrm>
        <a:off x="2178241" y="243026"/>
        <a:ext cx="990109" cy="5940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0.14271</cdr:x>
      <cdr:y>0.07305</cdr:y>
    </cdr:from>
    <cdr:to>
      <cdr:x>0.40362</cdr:x>
      <cdr:y>0.20482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75692" y="121552"/>
          <a:ext cx="504056" cy="2192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altLang="ko-KR" sz="1100" b="1" dirty="0" smtClean="0"/>
            <a:t>6.3</a:t>
          </a:r>
          <a:endParaRPr lang="ko-KR" altLang="en-US" sz="11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AB65C5-3A74-4087-B1C7-699A0F6F0DD2}" type="datetimeFigureOut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E156B0-9AB7-4ACB-9AA8-AAD0E40970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2029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156B0-9AB7-4ACB-9AA8-AAD0E40970E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9739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156B0-9AB7-4ACB-9AA8-AAD0E40970E6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4714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8F47-5B43-4404-8EB1-A4DCC13563A4}" type="datetime1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note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153A9-C64B-4D33-BB4A-EE54F84B01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510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F0C53-138A-499C-868A-827F92E845F6}" type="datetime1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note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153A9-C64B-4D33-BB4A-EE54F84B01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0621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C30F5-D488-4F4D-8F2D-17CB86048DE0}" type="datetime1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note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153A9-C64B-4D33-BB4A-EE54F84B01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9373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F2FB1-7B74-4C80-88CF-B05BA522E734}" type="datetime1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note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153A9-C64B-4D33-BB4A-EE54F84B01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627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42ECB-16F9-43A0-BD69-5412C9706F73}" type="datetime1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note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153A9-C64B-4D33-BB4A-EE54F84B01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8688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8B999-567F-4036-BF9E-8225D182DB86}" type="datetime1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note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153A9-C64B-4D33-BB4A-EE54F84B01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2322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8CBB3-BC22-4A78-BB86-7DF487E28552}" type="datetime1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note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153A9-C64B-4D33-BB4A-EE54F84B01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8859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DD7FE-337E-48CD-9B4A-ADB29350FB3D}" type="datetime1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note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153A9-C64B-4D33-BB4A-EE54F84B01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1455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FCE22-DD3F-4D67-A51A-AA153E9A1B45}" type="datetime1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note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153A9-C64B-4D33-BB4A-EE54F84B01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5557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1D5FD-8DED-490E-B480-656DD01807CF}" type="datetime1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note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153A9-C64B-4D33-BB4A-EE54F84B01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1643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F96F-6785-4376-995E-563FA4D941BD}" type="datetime1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note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153A9-C64B-4D33-BB4A-EE54F84B01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7246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39610-F60C-4A7E-B2C4-5C0A5CFBED75}" type="datetime1">
              <a:rPr lang="ko-KR" altLang="en-US" smtClean="0"/>
              <a:t>2017-03-28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note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153A9-C64B-4D33-BB4A-EE54F84B01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9415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7" Type="http://schemas.openxmlformats.org/officeDocument/2006/relationships/image" Target="../media/image5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terms.naver.com/entry.nhn?cid=767&amp;docId=1022739&amp;categoryId=2076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://terms.naver.com/entry.nhn?cid=767&amp;docId=956621&amp;categoryId=1521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chart" Target="../charts/chart12.xml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4.xml"/><Relationship Id="rId5" Type="http://schemas.openxmlformats.org/officeDocument/2006/relationships/chart" Target="../charts/chart13.xml"/><Relationship Id="rId4" Type="http://schemas.openxmlformats.org/officeDocument/2006/relationships/image" Target="../media/image9.png"/><Relationship Id="rId9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terms.naver.com/entry.nhn?cid=767&amp;docId=956621&amp;categoryId=1521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5.jpeg"/><Relationship Id="rId4" Type="http://schemas.openxmlformats.org/officeDocument/2006/relationships/hyperlink" Target="http://terms.naver.com/entry.nhn?cid=767&amp;docId=1022739&amp;categoryId=2076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420888"/>
            <a:ext cx="9144000" cy="1470025"/>
          </a:xfrm>
        </p:spPr>
        <p:txBody>
          <a:bodyPr>
            <a:noAutofit/>
          </a:bodyPr>
          <a:lstStyle/>
          <a:p>
            <a:r>
              <a:rPr lang="ko-KR" altLang="en-US" sz="3200" b="1" dirty="0" smtClean="0"/>
              <a:t>면</a:t>
            </a:r>
            <a:r>
              <a:rPr lang="ko-KR" altLang="en-US" sz="3200" b="1" dirty="0"/>
              <a:t>세</a:t>
            </a:r>
            <a:r>
              <a:rPr lang="ko-KR" altLang="en-US" sz="3200" b="1" dirty="0" smtClean="0"/>
              <a:t>산업을 국가 전략산업으로 육성해</a:t>
            </a:r>
            <a:r>
              <a:rPr lang="en-US" altLang="ko-KR" sz="3200" b="1" dirty="0"/>
              <a:t/>
            </a:r>
            <a:br>
              <a:rPr lang="en-US" altLang="ko-KR" sz="3200" b="1" dirty="0"/>
            </a:br>
            <a:r>
              <a:rPr lang="ko-KR" altLang="en-US" sz="3200" b="1" dirty="0" smtClean="0"/>
              <a:t>일자리 창출과 성장률 회복에 기여</a:t>
            </a:r>
            <a:endParaRPr lang="ko-KR" altLang="en-US" sz="3200" b="1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4462811"/>
            <a:ext cx="6400800" cy="913656"/>
          </a:xfrm>
        </p:spPr>
        <p:txBody>
          <a:bodyPr>
            <a:normAutofit/>
          </a:bodyPr>
          <a:lstStyle/>
          <a:p>
            <a:r>
              <a:rPr lang="en-US" altLang="ko-KR" sz="17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2017</a:t>
            </a:r>
            <a:r>
              <a:rPr lang="ko-KR" altLang="en-US" sz="17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년 </a:t>
            </a:r>
            <a:r>
              <a:rPr lang="en-US" altLang="ko-KR" sz="17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3</a:t>
            </a:r>
            <a:r>
              <a:rPr lang="ko-KR" altLang="en-US" sz="1700" dirty="0" smtClean="0">
                <a:solidFill>
                  <a:schemeClr val="tx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월</a:t>
            </a:r>
            <a:endParaRPr lang="ko-KR" altLang="en-US" sz="1700" dirty="0">
              <a:solidFill>
                <a:schemeClr val="tx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_x317252264"/>
          <p:cNvSpPr>
            <a:spLocks noChangeArrowheads="1"/>
          </p:cNvSpPr>
          <p:nvPr/>
        </p:nvSpPr>
        <p:spPr bwMode="auto">
          <a:xfrm>
            <a:off x="611560" y="457200"/>
            <a:ext cx="1152128" cy="595536"/>
          </a:xfrm>
          <a:prstGeom prst="rect">
            <a:avLst/>
          </a:prstGeom>
          <a:solidFill>
            <a:srgbClr val="C1D6ED"/>
          </a:solidFill>
          <a:ln w="4191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000" dirty="0" smtClean="0">
                <a:solidFill>
                  <a:srgbClr val="000000"/>
                </a:solidFill>
                <a:ea typeface="HY헤드라인M" pitchFamily="18" charset="-127"/>
                <a:cs typeface="굴림" pitchFamily="50" charset="-127"/>
              </a:rPr>
              <a:t>붙임</a:t>
            </a:r>
            <a:endParaRPr kumimoji="1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1028" name="Picture 4" descr="C:\Users\user\Desktop\2016 업무자료\협회 CI jpg\협회 CI 세로 한글 기본형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941168"/>
            <a:ext cx="228600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460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79512" y="0"/>
            <a:ext cx="8712968" cy="620688"/>
          </a:xfrm>
        </p:spPr>
        <p:txBody>
          <a:bodyPr>
            <a:noAutofit/>
          </a:bodyPr>
          <a:lstStyle/>
          <a:p>
            <a:pPr algn="l"/>
            <a:r>
              <a:rPr lang="en-US" altLang="ko-KR" sz="2800" b="1" dirty="0" smtClean="0"/>
              <a:t>[</a:t>
            </a:r>
            <a:r>
              <a:rPr lang="ko-KR" altLang="en-US" sz="2800" b="1" dirty="0" smtClean="0"/>
              <a:t>요약</a:t>
            </a:r>
            <a:r>
              <a:rPr lang="en-US" altLang="ko-KR" sz="2800" b="1" dirty="0" smtClean="0"/>
              <a:t>]</a:t>
            </a:r>
            <a:endParaRPr lang="ko-KR" altLang="en-US" sz="2800" b="1" dirty="0"/>
          </a:p>
        </p:txBody>
      </p:sp>
      <p:sp>
        <p:nvSpPr>
          <p:cNvPr id="5" name="직사각형 4"/>
          <p:cNvSpPr/>
          <p:nvPr/>
        </p:nvSpPr>
        <p:spPr>
          <a:xfrm>
            <a:off x="72008" y="1052736"/>
            <a:ext cx="9071992" cy="521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 smtClean="0">
                <a:latin typeface="+mn-ea"/>
              </a:rPr>
              <a:t>경제성장에 대한 내수 기여도 증가</a:t>
            </a:r>
            <a:r>
              <a:rPr lang="en-US" altLang="ko-KR" sz="1400" b="1" dirty="0" smtClean="0">
                <a:latin typeface="+mn-ea"/>
              </a:rPr>
              <a:t>(’12</a:t>
            </a:r>
            <a:r>
              <a:rPr lang="ko-KR" altLang="en-US" sz="1400" b="1" dirty="0" smtClean="0">
                <a:latin typeface="+mn-ea"/>
              </a:rPr>
              <a:t>년 比 </a:t>
            </a:r>
            <a:r>
              <a:rPr lang="en-US" altLang="ko-KR" sz="1400" b="1" dirty="0" smtClean="0">
                <a:latin typeface="+mn-ea"/>
              </a:rPr>
              <a:t>+2.7%p), </a:t>
            </a:r>
            <a:r>
              <a:rPr lang="ko-KR" altLang="en-US" sz="1400" b="1" dirty="0" smtClean="0">
                <a:latin typeface="+mn-ea"/>
              </a:rPr>
              <a:t>내수</a:t>
            </a:r>
            <a:r>
              <a:rPr lang="en-US" altLang="ko-KR" sz="1400" b="1" dirty="0" smtClean="0">
                <a:latin typeface="+mn-ea"/>
              </a:rPr>
              <a:t> </a:t>
            </a:r>
            <a:r>
              <a:rPr lang="ko-KR" altLang="en-US" sz="1400" b="1" dirty="0" smtClean="0">
                <a:latin typeface="+mn-ea"/>
              </a:rPr>
              <a:t>성장을 견고히 하기 위한 서비스업 육성 필요</a:t>
            </a:r>
            <a:endParaRPr lang="en-US" altLang="ko-KR" sz="14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</a:rPr>
              <a:t>     - </a:t>
            </a:r>
            <a:r>
              <a:rPr lang="ko-KR" altLang="en-US" sz="1400" dirty="0" smtClean="0">
                <a:latin typeface="+mn-ea"/>
              </a:rPr>
              <a:t>한국 서비스업의 고용비중</a:t>
            </a:r>
            <a:r>
              <a:rPr lang="en-US" altLang="ko-KR" sz="1400" dirty="0" smtClean="0">
                <a:latin typeface="+mn-ea"/>
              </a:rPr>
              <a:t>(69.7%), GDP </a:t>
            </a:r>
            <a:r>
              <a:rPr lang="ko-KR" altLang="en-US" sz="1400" dirty="0" smtClean="0">
                <a:latin typeface="+mn-ea"/>
              </a:rPr>
              <a:t>비중</a:t>
            </a:r>
            <a:r>
              <a:rPr lang="en-US" altLang="ko-KR" sz="1400" dirty="0" smtClean="0">
                <a:latin typeface="+mn-ea"/>
              </a:rPr>
              <a:t>(54.3%)</a:t>
            </a:r>
            <a:r>
              <a:rPr lang="ko-KR" altLang="en-US" sz="1400" dirty="0" smtClean="0">
                <a:latin typeface="+mn-ea"/>
              </a:rPr>
              <a:t>은 주요국</a:t>
            </a:r>
            <a:r>
              <a:rPr lang="en-US" altLang="ko-KR" sz="1400" dirty="0" smtClean="0">
                <a:latin typeface="+mn-ea"/>
              </a:rPr>
              <a:t>(71.6%. 64.2%)</a:t>
            </a:r>
            <a:r>
              <a:rPr lang="ko-KR" altLang="en-US" sz="1400" dirty="0" smtClean="0">
                <a:latin typeface="+mn-ea"/>
              </a:rPr>
              <a:t>에 비해 낮은 수준</a:t>
            </a:r>
            <a:endParaRPr lang="en-US" altLang="ko-KR" sz="1400" dirty="0" smtClean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 smtClean="0">
                <a:latin typeface="+mn-ea"/>
              </a:rPr>
              <a:t>서비스업의 취업유발효과는 제조업 대비 </a:t>
            </a:r>
            <a:r>
              <a:rPr lang="en-US" altLang="ko-KR" sz="1400" b="1" dirty="0" smtClean="0">
                <a:latin typeface="+mn-ea"/>
              </a:rPr>
              <a:t>2</a:t>
            </a:r>
            <a:r>
              <a:rPr lang="ko-KR" altLang="en-US" sz="1400" b="1" dirty="0" smtClean="0">
                <a:latin typeface="+mn-ea"/>
              </a:rPr>
              <a:t>배 높음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특히 관광산업의 고용효과는 높은 수준</a:t>
            </a:r>
            <a:endParaRPr lang="en-US" altLang="ko-KR" sz="14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  - </a:t>
            </a:r>
            <a:r>
              <a:rPr lang="ko-KR" altLang="en-US" sz="1400" dirty="0" smtClean="0">
                <a:latin typeface="+mn-ea"/>
              </a:rPr>
              <a:t>관광산업은 </a:t>
            </a:r>
            <a:r>
              <a:rPr lang="en-US" altLang="ko-KR" sz="1400" dirty="0" smtClean="0">
                <a:latin typeface="+mn-ea"/>
              </a:rPr>
              <a:t>’16</a:t>
            </a:r>
            <a:r>
              <a:rPr lang="ko-KR" altLang="en-US" sz="1400" dirty="0" smtClean="0">
                <a:latin typeface="+mn-ea"/>
              </a:rPr>
              <a:t>년 </a:t>
            </a:r>
            <a:r>
              <a:rPr lang="en-US" altLang="ko-KR" sz="1400" dirty="0" smtClean="0">
                <a:latin typeface="+mn-ea"/>
              </a:rPr>
              <a:t>85</a:t>
            </a:r>
            <a:r>
              <a:rPr lang="ko-KR" altLang="en-US" sz="1400" dirty="0" err="1" smtClean="0">
                <a:latin typeface="+mn-ea"/>
              </a:rPr>
              <a:t>만명의</a:t>
            </a:r>
            <a:r>
              <a:rPr lang="ko-KR" altLang="en-US" sz="1400" dirty="0" smtClean="0">
                <a:latin typeface="+mn-ea"/>
              </a:rPr>
              <a:t> 고용 창출 중 </a:t>
            </a:r>
            <a:r>
              <a:rPr lang="en-US" altLang="ko-KR" sz="1400" dirty="0" smtClean="0">
                <a:latin typeface="+mn-ea"/>
              </a:rPr>
              <a:t>(’16</a:t>
            </a:r>
            <a:r>
              <a:rPr lang="ko-KR" altLang="en-US" sz="1400" dirty="0" smtClean="0">
                <a:latin typeface="+mn-ea"/>
              </a:rPr>
              <a:t>년 면세산업 </a:t>
            </a:r>
            <a:r>
              <a:rPr lang="en-US" altLang="ko-KR" sz="1400" dirty="0" smtClean="0">
                <a:latin typeface="+mn-ea"/>
              </a:rPr>
              <a:t>26</a:t>
            </a:r>
            <a:r>
              <a:rPr lang="ko-KR" altLang="en-US" sz="1400" dirty="0" err="1" smtClean="0">
                <a:latin typeface="+mn-ea"/>
              </a:rPr>
              <a:t>만명</a:t>
            </a:r>
            <a:r>
              <a:rPr lang="ko-KR" altLang="en-US" sz="1400" dirty="0" smtClean="0">
                <a:latin typeface="+mn-ea"/>
              </a:rPr>
              <a:t> 고용</a:t>
            </a:r>
            <a:r>
              <a:rPr lang="en-US" altLang="ko-KR" sz="1400" dirty="0" smtClean="0">
                <a:latin typeface="+mn-ea"/>
              </a:rPr>
              <a:t>, ’21</a:t>
            </a:r>
            <a:r>
              <a:rPr lang="ko-KR" altLang="en-US" sz="1400" dirty="0" smtClean="0">
                <a:latin typeface="+mn-ea"/>
              </a:rPr>
              <a:t>년 까지 </a:t>
            </a:r>
            <a:r>
              <a:rPr lang="en-US" altLang="ko-KR" sz="1400" dirty="0" smtClean="0">
                <a:latin typeface="+mn-ea"/>
              </a:rPr>
              <a:t>45</a:t>
            </a:r>
            <a:r>
              <a:rPr lang="ko-KR" altLang="en-US" sz="1400" dirty="0" err="1" smtClean="0">
                <a:latin typeface="+mn-ea"/>
              </a:rPr>
              <a:t>만명</a:t>
            </a:r>
            <a:r>
              <a:rPr lang="ko-KR" altLang="en-US" sz="1400" dirty="0" smtClean="0">
                <a:latin typeface="+mn-ea"/>
              </a:rPr>
              <a:t> 고용 전망</a:t>
            </a:r>
            <a:r>
              <a:rPr lang="en-US" altLang="ko-KR" sz="1400" dirty="0" smtClean="0">
                <a:latin typeface="+mn-ea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 smtClean="0">
                <a:latin typeface="+mn-ea"/>
              </a:rPr>
              <a:t>방한 관광객은 연평균 </a:t>
            </a:r>
            <a:r>
              <a:rPr lang="en-US" altLang="ko-KR" sz="1400" b="1" dirty="0" smtClean="0">
                <a:latin typeface="+mn-ea"/>
              </a:rPr>
              <a:t>11.5% </a:t>
            </a:r>
            <a:r>
              <a:rPr lang="ko-KR" altLang="en-US" sz="1400" b="1" dirty="0" smtClean="0">
                <a:latin typeface="+mn-ea"/>
              </a:rPr>
              <a:t>증가 하고 있으나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주변국과의 경쟁 심화</a:t>
            </a:r>
            <a:endParaRPr lang="en-US" altLang="ko-KR" sz="14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  - </a:t>
            </a:r>
            <a:r>
              <a:rPr lang="ko-KR" altLang="en-US" sz="1400" dirty="0" smtClean="0">
                <a:latin typeface="+mn-ea"/>
              </a:rPr>
              <a:t>태국과 일본의 중국 관광객 연평균 증가율은 각각 </a:t>
            </a:r>
            <a:r>
              <a:rPr lang="en-US" altLang="ko-KR" sz="1400" dirty="0" smtClean="0">
                <a:latin typeface="+mn-ea"/>
              </a:rPr>
              <a:t>+40.5%, +34.2%</a:t>
            </a:r>
            <a:r>
              <a:rPr lang="ko-KR" altLang="en-US" sz="1400" dirty="0" smtClean="0">
                <a:latin typeface="+mn-ea"/>
              </a:rPr>
              <a:t>로 한국</a:t>
            </a:r>
            <a:r>
              <a:rPr lang="en-US" altLang="ko-KR" sz="1400" dirty="0" smtClean="0">
                <a:latin typeface="+mn-ea"/>
              </a:rPr>
              <a:t>(+29.9%)</a:t>
            </a:r>
            <a:r>
              <a:rPr lang="ko-KR" altLang="en-US" sz="1400" dirty="0" smtClean="0">
                <a:latin typeface="+mn-ea"/>
              </a:rPr>
              <a:t>을 상회</a:t>
            </a:r>
            <a:endParaRPr lang="en-US" altLang="ko-KR" sz="1400" dirty="0" smtClean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 smtClean="0">
                <a:latin typeface="+mn-ea"/>
              </a:rPr>
              <a:t>면세산업은 관광수입의 </a:t>
            </a:r>
            <a:r>
              <a:rPr lang="en-US" altLang="ko-KR" sz="1400" b="1" dirty="0" smtClean="0">
                <a:latin typeface="+mn-ea"/>
              </a:rPr>
              <a:t>45%</a:t>
            </a:r>
            <a:r>
              <a:rPr lang="ko-KR" altLang="en-US" sz="1400" b="1" dirty="0" smtClean="0">
                <a:latin typeface="+mn-ea"/>
              </a:rPr>
              <a:t>를 차지하며</a:t>
            </a:r>
            <a:r>
              <a:rPr lang="en-US" altLang="ko-KR" sz="1400" b="1" dirty="0" smtClean="0">
                <a:latin typeface="+mn-ea"/>
              </a:rPr>
              <a:t>, </a:t>
            </a:r>
            <a:r>
              <a:rPr lang="ko-KR" altLang="en-US" sz="1400" b="1" dirty="0" smtClean="0">
                <a:latin typeface="+mn-ea"/>
              </a:rPr>
              <a:t>수출개선</a:t>
            </a:r>
            <a:r>
              <a:rPr lang="en-US" altLang="ko-KR" sz="1400" b="1" dirty="0" smtClean="0">
                <a:latin typeface="+mn-ea"/>
              </a:rPr>
              <a:t>/</a:t>
            </a:r>
            <a:r>
              <a:rPr lang="ko-KR" altLang="en-US" sz="1400" b="1" dirty="0" smtClean="0">
                <a:latin typeface="+mn-ea"/>
              </a:rPr>
              <a:t>일자리 창출 등 경제 전반에 대한 기여도가 높은 산업</a:t>
            </a:r>
            <a:endParaRPr lang="en-US" altLang="ko-KR" sz="14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  </a:t>
            </a:r>
            <a:r>
              <a:rPr lang="en-US" altLang="ko-KR" sz="1400" dirty="0" smtClean="0">
                <a:latin typeface="+mn-ea"/>
              </a:rPr>
              <a:t>   - ’08</a:t>
            </a:r>
            <a:r>
              <a:rPr lang="ko-KR" altLang="en-US" sz="1400" dirty="0" smtClean="0">
                <a:latin typeface="+mn-ea"/>
              </a:rPr>
              <a:t>년 이후 규제 강화로 시장 비효율 및 산업 위축 우려</a:t>
            </a:r>
            <a:endParaRPr lang="en-US" altLang="ko-KR" sz="1400" dirty="0" smtClean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 smtClean="0">
                <a:latin typeface="+mn-ea"/>
              </a:rPr>
              <a:t>일자리 창출의 핵심 산업으로 육성 하기 위해 관광 서비스 </a:t>
            </a:r>
            <a:r>
              <a:rPr lang="en-US" altLang="ko-KR" sz="1400" b="1" dirty="0" smtClean="0">
                <a:latin typeface="+mn-ea"/>
              </a:rPr>
              <a:t>/ </a:t>
            </a:r>
            <a:r>
              <a:rPr lang="ko-KR" altLang="en-US" sz="1400" b="1" dirty="0" smtClean="0">
                <a:latin typeface="+mn-ea"/>
              </a:rPr>
              <a:t>인프라확대 및 면세산업 규제 완화</a:t>
            </a:r>
            <a:endParaRPr lang="en-US" altLang="ko-KR" sz="14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+mn-ea"/>
              </a:rPr>
              <a:t>     - </a:t>
            </a:r>
            <a:r>
              <a:rPr lang="ko-KR" altLang="en-US" sz="1400" dirty="0" smtClean="0">
                <a:latin typeface="+mn-ea"/>
              </a:rPr>
              <a:t>관광 서비스 강화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고부가가치 여행 상품 개발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청년 관광 </a:t>
            </a:r>
            <a:r>
              <a:rPr lang="ko-KR" altLang="en-US" sz="1400" dirty="0" err="1" smtClean="0">
                <a:latin typeface="+mn-ea"/>
              </a:rPr>
              <a:t>스타트업</a:t>
            </a:r>
            <a:r>
              <a:rPr lang="ko-KR" altLang="en-US" sz="1400" dirty="0" smtClean="0">
                <a:latin typeface="+mn-ea"/>
              </a:rPr>
              <a:t> 육성 등</a:t>
            </a:r>
            <a:endParaRPr lang="en-US" altLang="ko-KR" sz="14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  - </a:t>
            </a:r>
            <a:r>
              <a:rPr lang="ko-KR" altLang="en-US" sz="1400" dirty="0" smtClean="0">
                <a:latin typeface="+mn-ea"/>
              </a:rPr>
              <a:t>관광 인프라 확대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아시아 관광 수요 유치를 위한 한국형 글로벌 페스티벌 육성 등</a:t>
            </a:r>
            <a:endParaRPr lang="en-US" altLang="ko-KR" sz="14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  - </a:t>
            </a:r>
            <a:r>
              <a:rPr lang="ko-KR" altLang="en-US" sz="1400" dirty="0" smtClean="0">
                <a:latin typeface="+mn-ea"/>
              </a:rPr>
              <a:t>규제 완화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smtClean="0">
                <a:latin typeface="+mn-ea"/>
              </a:rPr>
              <a:t>일자리 창출 및 핵심 성장 산업으로 육성하기 위해 면세점 규제 완화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글로벌 면세산업</a:t>
            </a:r>
            <a:endParaRPr lang="en-US" altLang="ko-KR" sz="14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     Top-Player </a:t>
            </a:r>
            <a:r>
              <a:rPr lang="ko-KR" altLang="en-US" sz="1400" dirty="0" smtClean="0">
                <a:latin typeface="+mn-ea"/>
              </a:rPr>
              <a:t>육성 등</a:t>
            </a:r>
            <a:endParaRPr lang="en-US" altLang="ko-KR" sz="1300" b="1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2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직선 연결선 23"/>
          <p:cNvCxnSpPr/>
          <p:nvPr/>
        </p:nvCxnSpPr>
        <p:spPr>
          <a:xfrm>
            <a:off x="251520" y="4869160"/>
            <a:ext cx="56166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아래쪽 화살표 3"/>
          <p:cNvSpPr/>
          <p:nvPr/>
        </p:nvSpPr>
        <p:spPr>
          <a:xfrm rot="15416844">
            <a:off x="2915555" y="1480933"/>
            <a:ext cx="612576" cy="5143119"/>
          </a:xfrm>
          <a:prstGeom prst="downArrow">
            <a:avLst>
              <a:gd name="adj1" fmla="val 50000"/>
              <a:gd name="adj2" fmla="val 59174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2" name="차트 11"/>
          <p:cNvGraphicFramePr/>
          <p:nvPr>
            <p:extLst>
              <p:ext uri="{D42A27DB-BD31-4B8C-83A1-F6EECF244321}">
                <p14:modId xmlns:p14="http://schemas.microsoft.com/office/powerpoint/2010/main" val="4178967012"/>
              </p:ext>
            </p:extLst>
          </p:nvPr>
        </p:nvGraphicFramePr>
        <p:xfrm>
          <a:off x="179512" y="1575145"/>
          <a:ext cx="5760640" cy="48061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7504" y="260648"/>
            <a:ext cx="8928992" cy="504056"/>
          </a:xfrm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경제 성장에 대한 </a:t>
            </a:r>
            <a:r>
              <a:rPr lang="ko-KR" altLang="en-US" sz="1800" b="1" dirty="0" err="1" smtClean="0">
                <a:solidFill>
                  <a:schemeClr val="tx2"/>
                </a:solidFill>
              </a:rPr>
              <a:t>순수출의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 기여도는 감소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, 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내수의 기여도는 지속 증가하고 있음</a:t>
            </a:r>
            <a:endParaRPr lang="ko-KR" altLang="en-US" sz="3000" b="1" dirty="0"/>
          </a:p>
        </p:txBody>
      </p:sp>
      <p:sp>
        <p:nvSpPr>
          <p:cNvPr id="5" name="직사각형 4"/>
          <p:cNvSpPr/>
          <p:nvPr/>
        </p:nvSpPr>
        <p:spPr>
          <a:xfrm>
            <a:off x="179512" y="1105694"/>
            <a:ext cx="8784976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b="1" dirty="0" err="1" smtClean="0">
                <a:latin typeface="HY강B" panose="02030600000101010101" pitchFamily="18" charset="-127"/>
                <a:ea typeface="HY강B" panose="02030600000101010101" pitchFamily="18" charset="-127"/>
              </a:rPr>
              <a:t>순수출</a:t>
            </a:r>
            <a:r>
              <a:rPr lang="ko-KR" altLang="en-US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 및 내수의 </a:t>
            </a:r>
            <a:r>
              <a:rPr lang="en-US" altLang="ko-KR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GDP </a:t>
            </a:r>
            <a:r>
              <a:rPr lang="ko-KR" altLang="en-US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성장 기여도 추이</a:t>
            </a:r>
            <a:endParaRPr lang="en-US" altLang="ko-KR" b="1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500" b="1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1200" dirty="0" smtClean="0">
                <a:latin typeface="+mj-lt"/>
                <a:ea typeface="HY강B" panose="02030600000101010101" pitchFamily="18" charset="-127"/>
              </a:rPr>
              <a:t>(</a:t>
            </a:r>
            <a:r>
              <a:rPr lang="ko-KR" altLang="en-US" sz="1200" dirty="0" smtClean="0">
                <a:latin typeface="+mj-lt"/>
                <a:ea typeface="HY강B" panose="02030600000101010101" pitchFamily="18" charset="-127"/>
              </a:rPr>
              <a:t>단위</a:t>
            </a:r>
            <a:r>
              <a:rPr lang="en-US" altLang="ko-KR" sz="1200" dirty="0" smtClean="0">
                <a:latin typeface="+mj-lt"/>
                <a:ea typeface="HY강B" panose="02030600000101010101" pitchFamily="18" charset="-127"/>
              </a:rPr>
              <a:t>: %p)</a:t>
            </a:r>
            <a:endParaRPr lang="ko-KR" altLang="en-US" sz="1200" dirty="0">
              <a:latin typeface="+mj-lt"/>
              <a:ea typeface="HY강B" panose="02030600000101010101" pitchFamily="18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179512" y="1449381"/>
            <a:ext cx="878497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>
            <a:off x="6660232" y="1957084"/>
            <a:ext cx="22322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’12</a:t>
            </a:r>
            <a:r>
              <a:rPr lang="ko-KR" altLang="en-US" sz="1600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년 </a:t>
            </a:r>
            <a:r>
              <a:rPr lang="ko-KR" altLang="en-US" sz="1600" b="1" dirty="0" smtClean="0">
                <a:latin typeface="+mn-ea"/>
              </a:rPr>
              <a:t>比</a:t>
            </a:r>
            <a:r>
              <a:rPr lang="ko-KR" altLang="en-US" sz="1600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 변화</a:t>
            </a:r>
            <a:endParaRPr lang="ko-KR" altLang="en-US" sz="1200" dirty="0">
              <a:latin typeface="+mj-lt"/>
              <a:ea typeface="HY강B" panose="02030600000101010101" pitchFamily="18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6867872" y="2269760"/>
            <a:ext cx="180858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5796136" y="3356992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내수</a:t>
            </a:r>
            <a:endParaRPr lang="en-US" altLang="ko-KR" dirty="0" smtClean="0"/>
          </a:p>
          <a:p>
            <a:r>
              <a:rPr lang="en-US" altLang="ko-KR" dirty="0" smtClean="0"/>
              <a:t>(</a:t>
            </a:r>
            <a:r>
              <a:rPr lang="ko-KR" altLang="en-US" dirty="0" smtClean="0"/>
              <a:t>소비</a:t>
            </a:r>
            <a:r>
              <a:rPr lang="en-US" altLang="ko-KR" dirty="0" smtClean="0"/>
              <a:t>+</a:t>
            </a:r>
            <a:r>
              <a:rPr lang="ko-KR" altLang="en-US" dirty="0" smtClean="0"/>
              <a:t>투자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796136" y="4869160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기타</a:t>
            </a:r>
            <a:endParaRPr lang="en-US" altLang="ko-KR" dirty="0" smtClean="0"/>
          </a:p>
          <a:p>
            <a:r>
              <a:rPr lang="ko-KR" altLang="en-US" dirty="0" err="1" smtClean="0"/>
              <a:t>순수출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7452320" y="347089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+2.7%p</a:t>
            </a:r>
            <a:endParaRPr lang="ko-KR" alt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452320" y="515719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-2.0%p</a:t>
            </a:r>
            <a:endParaRPr lang="ko-KR" altLang="en-US" b="1" dirty="0"/>
          </a:p>
        </p:txBody>
      </p:sp>
      <p:sp>
        <p:nvSpPr>
          <p:cNvPr id="15" name="자유형 14"/>
          <p:cNvSpPr/>
          <p:nvPr/>
        </p:nvSpPr>
        <p:spPr>
          <a:xfrm>
            <a:off x="7371170" y="3328751"/>
            <a:ext cx="1268005" cy="820329"/>
          </a:xfrm>
          <a:custGeom>
            <a:avLst/>
            <a:gdLst>
              <a:gd name="connsiteX0" fmla="*/ 572680 w 1268005"/>
              <a:gd name="connsiteY0" fmla="*/ 571500 h 820329"/>
              <a:gd name="connsiteX1" fmla="*/ 525055 w 1268005"/>
              <a:gd name="connsiteY1" fmla="*/ 581025 h 820329"/>
              <a:gd name="connsiteX2" fmla="*/ 496480 w 1268005"/>
              <a:gd name="connsiteY2" fmla="*/ 600075 h 820329"/>
              <a:gd name="connsiteX3" fmla="*/ 296455 w 1268005"/>
              <a:gd name="connsiteY3" fmla="*/ 590550 h 820329"/>
              <a:gd name="connsiteX4" fmla="*/ 248830 w 1268005"/>
              <a:gd name="connsiteY4" fmla="*/ 571500 h 820329"/>
              <a:gd name="connsiteX5" fmla="*/ 201205 w 1268005"/>
              <a:gd name="connsiteY5" fmla="*/ 561975 h 820329"/>
              <a:gd name="connsiteX6" fmla="*/ 172630 w 1268005"/>
              <a:gd name="connsiteY6" fmla="*/ 542925 h 820329"/>
              <a:gd name="connsiteX7" fmla="*/ 115480 w 1268005"/>
              <a:gd name="connsiteY7" fmla="*/ 523875 h 820329"/>
              <a:gd name="connsiteX8" fmla="*/ 86905 w 1268005"/>
              <a:gd name="connsiteY8" fmla="*/ 504825 h 820329"/>
              <a:gd name="connsiteX9" fmla="*/ 58330 w 1268005"/>
              <a:gd name="connsiteY9" fmla="*/ 495300 h 820329"/>
              <a:gd name="connsiteX10" fmla="*/ 29755 w 1268005"/>
              <a:gd name="connsiteY10" fmla="*/ 466725 h 820329"/>
              <a:gd name="connsiteX11" fmla="*/ 20230 w 1268005"/>
              <a:gd name="connsiteY11" fmla="*/ 428625 h 820329"/>
              <a:gd name="connsiteX12" fmla="*/ 1180 w 1268005"/>
              <a:gd name="connsiteY12" fmla="*/ 400050 h 820329"/>
              <a:gd name="connsiteX13" fmla="*/ 29755 w 1268005"/>
              <a:gd name="connsiteY13" fmla="*/ 238125 h 820329"/>
              <a:gd name="connsiteX14" fmla="*/ 48805 w 1268005"/>
              <a:gd name="connsiteY14" fmla="*/ 209550 h 820329"/>
              <a:gd name="connsiteX15" fmla="*/ 58330 w 1268005"/>
              <a:gd name="connsiteY15" fmla="*/ 180975 h 820329"/>
              <a:gd name="connsiteX16" fmla="*/ 125005 w 1268005"/>
              <a:gd name="connsiteY16" fmla="*/ 95250 h 820329"/>
              <a:gd name="connsiteX17" fmla="*/ 153580 w 1268005"/>
              <a:gd name="connsiteY17" fmla="*/ 76200 h 820329"/>
              <a:gd name="connsiteX18" fmla="*/ 182155 w 1268005"/>
              <a:gd name="connsiteY18" fmla="*/ 66675 h 820329"/>
              <a:gd name="connsiteX19" fmla="*/ 210730 w 1268005"/>
              <a:gd name="connsiteY19" fmla="*/ 47625 h 820329"/>
              <a:gd name="connsiteX20" fmla="*/ 305980 w 1268005"/>
              <a:gd name="connsiteY20" fmla="*/ 19050 h 820329"/>
              <a:gd name="connsiteX21" fmla="*/ 391705 w 1268005"/>
              <a:gd name="connsiteY21" fmla="*/ 9525 h 820329"/>
              <a:gd name="connsiteX22" fmla="*/ 439330 w 1268005"/>
              <a:gd name="connsiteY22" fmla="*/ 0 h 820329"/>
              <a:gd name="connsiteX23" fmla="*/ 867955 w 1268005"/>
              <a:gd name="connsiteY23" fmla="*/ 9525 h 820329"/>
              <a:gd name="connsiteX24" fmla="*/ 906055 w 1268005"/>
              <a:gd name="connsiteY24" fmla="*/ 19050 h 820329"/>
              <a:gd name="connsiteX25" fmla="*/ 972730 w 1268005"/>
              <a:gd name="connsiteY25" fmla="*/ 28575 h 820329"/>
              <a:gd name="connsiteX26" fmla="*/ 1048930 w 1268005"/>
              <a:gd name="connsiteY26" fmla="*/ 47625 h 820329"/>
              <a:gd name="connsiteX27" fmla="*/ 1106080 w 1268005"/>
              <a:gd name="connsiteY27" fmla="*/ 85725 h 820329"/>
              <a:gd name="connsiteX28" fmla="*/ 1134655 w 1268005"/>
              <a:gd name="connsiteY28" fmla="*/ 114300 h 820329"/>
              <a:gd name="connsiteX29" fmla="*/ 1163230 w 1268005"/>
              <a:gd name="connsiteY29" fmla="*/ 133350 h 820329"/>
              <a:gd name="connsiteX30" fmla="*/ 1182280 w 1268005"/>
              <a:gd name="connsiteY30" fmla="*/ 161925 h 820329"/>
              <a:gd name="connsiteX31" fmla="*/ 1210855 w 1268005"/>
              <a:gd name="connsiteY31" fmla="*/ 200025 h 820329"/>
              <a:gd name="connsiteX32" fmla="*/ 1220380 w 1268005"/>
              <a:gd name="connsiteY32" fmla="*/ 238125 h 820329"/>
              <a:gd name="connsiteX33" fmla="*/ 1239430 w 1268005"/>
              <a:gd name="connsiteY33" fmla="*/ 276225 h 820329"/>
              <a:gd name="connsiteX34" fmla="*/ 1268005 w 1268005"/>
              <a:gd name="connsiteY34" fmla="*/ 342900 h 820329"/>
              <a:gd name="connsiteX35" fmla="*/ 1258480 w 1268005"/>
              <a:gd name="connsiteY35" fmla="*/ 581025 h 820329"/>
              <a:gd name="connsiteX36" fmla="*/ 1210855 w 1268005"/>
              <a:gd name="connsiteY36" fmla="*/ 666750 h 820329"/>
              <a:gd name="connsiteX37" fmla="*/ 1201330 w 1268005"/>
              <a:gd name="connsiteY37" fmla="*/ 695325 h 820329"/>
              <a:gd name="connsiteX38" fmla="*/ 1144180 w 1268005"/>
              <a:gd name="connsiteY38" fmla="*/ 742950 h 820329"/>
              <a:gd name="connsiteX39" fmla="*/ 1125130 w 1268005"/>
              <a:gd name="connsiteY39" fmla="*/ 771525 h 820329"/>
              <a:gd name="connsiteX40" fmla="*/ 1067980 w 1268005"/>
              <a:gd name="connsiteY40" fmla="*/ 790575 h 820329"/>
              <a:gd name="connsiteX41" fmla="*/ 1029880 w 1268005"/>
              <a:gd name="connsiteY41" fmla="*/ 800100 h 820329"/>
              <a:gd name="connsiteX42" fmla="*/ 877480 w 1268005"/>
              <a:gd name="connsiteY42" fmla="*/ 819150 h 820329"/>
              <a:gd name="connsiteX43" fmla="*/ 344080 w 1268005"/>
              <a:gd name="connsiteY43" fmla="*/ 819150 h 820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268005" h="820329">
                <a:moveTo>
                  <a:pt x="572680" y="571500"/>
                </a:moveTo>
                <a:cubicBezTo>
                  <a:pt x="556805" y="574675"/>
                  <a:pt x="540214" y="575341"/>
                  <a:pt x="525055" y="581025"/>
                </a:cubicBezTo>
                <a:cubicBezTo>
                  <a:pt x="514336" y="585045"/>
                  <a:pt x="507918" y="599598"/>
                  <a:pt x="496480" y="600075"/>
                </a:cubicBezTo>
                <a:lnTo>
                  <a:pt x="296455" y="590550"/>
                </a:lnTo>
                <a:cubicBezTo>
                  <a:pt x="280580" y="584200"/>
                  <a:pt x="265207" y="576413"/>
                  <a:pt x="248830" y="571500"/>
                </a:cubicBezTo>
                <a:cubicBezTo>
                  <a:pt x="233323" y="566848"/>
                  <a:pt x="216364" y="567659"/>
                  <a:pt x="201205" y="561975"/>
                </a:cubicBezTo>
                <a:cubicBezTo>
                  <a:pt x="190486" y="557955"/>
                  <a:pt x="183091" y="547574"/>
                  <a:pt x="172630" y="542925"/>
                </a:cubicBezTo>
                <a:cubicBezTo>
                  <a:pt x="154280" y="534770"/>
                  <a:pt x="115480" y="523875"/>
                  <a:pt x="115480" y="523875"/>
                </a:cubicBezTo>
                <a:cubicBezTo>
                  <a:pt x="105955" y="517525"/>
                  <a:pt x="97144" y="509945"/>
                  <a:pt x="86905" y="504825"/>
                </a:cubicBezTo>
                <a:cubicBezTo>
                  <a:pt x="77925" y="500335"/>
                  <a:pt x="66684" y="500869"/>
                  <a:pt x="58330" y="495300"/>
                </a:cubicBezTo>
                <a:cubicBezTo>
                  <a:pt x="47122" y="487828"/>
                  <a:pt x="39280" y="476250"/>
                  <a:pt x="29755" y="466725"/>
                </a:cubicBezTo>
                <a:cubicBezTo>
                  <a:pt x="26580" y="454025"/>
                  <a:pt x="25387" y="440657"/>
                  <a:pt x="20230" y="428625"/>
                </a:cubicBezTo>
                <a:cubicBezTo>
                  <a:pt x="15721" y="418103"/>
                  <a:pt x="1996" y="411469"/>
                  <a:pt x="1180" y="400050"/>
                </a:cubicBezTo>
                <a:cubicBezTo>
                  <a:pt x="-4158" y="325320"/>
                  <a:pt x="9167" y="299890"/>
                  <a:pt x="29755" y="238125"/>
                </a:cubicBezTo>
                <a:cubicBezTo>
                  <a:pt x="33375" y="227265"/>
                  <a:pt x="43685" y="219789"/>
                  <a:pt x="48805" y="209550"/>
                </a:cubicBezTo>
                <a:cubicBezTo>
                  <a:pt x="53295" y="200570"/>
                  <a:pt x="53454" y="189752"/>
                  <a:pt x="58330" y="180975"/>
                </a:cubicBezTo>
                <a:cubicBezTo>
                  <a:pt x="76641" y="148015"/>
                  <a:pt x="96280" y="119188"/>
                  <a:pt x="125005" y="95250"/>
                </a:cubicBezTo>
                <a:cubicBezTo>
                  <a:pt x="133799" y="87921"/>
                  <a:pt x="143341" y="81320"/>
                  <a:pt x="153580" y="76200"/>
                </a:cubicBezTo>
                <a:cubicBezTo>
                  <a:pt x="162560" y="71710"/>
                  <a:pt x="172630" y="69850"/>
                  <a:pt x="182155" y="66675"/>
                </a:cubicBezTo>
                <a:cubicBezTo>
                  <a:pt x="191680" y="60325"/>
                  <a:pt x="200269" y="52274"/>
                  <a:pt x="210730" y="47625"/>
                </a:cubicBezTo>
                <a:cubicBezTo>
                  <a:pt x="224474" y="41517"/>
                  <a:pt x="284793" y="22310"/>
                  <a:pt x="305980" y="19050"/>
                </a:cubicBezTo>
                <a:cubicBezTo>
                  <a:pt x="334397" y="14678"/>
                  <a:pt x="363243" y="13591"/>
                  <a:pt x="391705" y="9525"/>
                </a:cubicBezTo>
                <a:cubicBezTo>
                  <a:pt x="407732" y="7235"/>
                  <a:pt x="423455" y="3175"/>
                  <a:pt x="439330" y="0"/>
                </a:cubicBezTo>
                <a:lnTo>
                  <a:pt x="867955" y="9525"/>
                </a:lnTo>
                <a:cubicBezTo>
                  <a:pt x="881035" y="10059"/>
                  <a:pt x="893175" y="16708"/>
                  <a:pt x="906055" y="19050"/>
                </a:cubicBezTo>
                <a:cubicBezTo>
                  <a:pt x="928144" y="23066"/>
                  <a:pt x="950715" y="24172"/>
                  <a:pt x="972730" y="28575"/>
                </a:cubicBezTo>
                <a:cubicBezTo>
                  <a:pt x="998403" y="33710"/>
                  <a:pt x="1048930" y="47625"/>
                  <a:pt x="1048930" y="47625"/>
                </a:cubicBezTo>
                <a:lnTo>
                  <a:pt x="1106080" y="85725"/>
                </a:lnTo>
                <a:cubicBezTo>
                  <a:pt x="1117288" y="93197"/>
                  <a:pt x="1124307" y="105676"/>
                  <a:pt x="1134655" y="114300"/>
                </a:cubicBezTo>
                <a:cubicBezTo>
                  <a:pt x="1143449" y="121629"/>
                  <a:pt x="1153705" y="127000"/>
                  <a:pt x="1163230" y="133350"/>
                </a:cubicBezTo>
                <a:cubicBezTo>
                  <a:pt x="1169580" y="142875"/>
                  <a:pt x="1175626" y="152610"/>
                  <a:pt x="1182280" y="161925"/>
                </a:cubicBezTo>
                <a:cubicBezTo>
                  <a:pt x="1191507" y="174843"/>
                  <a:pt x="1203755" y="185826"/>
                  <a:pt x="1210855" y="200025"/>
                </a:cubicBezTo>
                <a:cubicBezTo>
                  <a:pt x="1216709" y="211734"/>
                  <a:pt x="1215783" y="225868"/>
                  <a:pt x="1220380" y="238125"/>
                </a:cubicBezTo>
                <a:cubicBezTo>
                  <a:pt x="1225366" y="251420"/>
                  <a:pt x="1233837" y="263174"/>
                  <a:pt x="1239430" y="276225"/>
                </a:cubicBezTo>
                <a:cubicBezTo>
                  <a:pt x="1281475" y="374331"/>
                  <a:pt x="1204824" y="216538"/>
                  <a:pt x="1268005" y="342900"/>
                </a:cubicBezTo>
                <a:cubicBezTo>
                  <a:pt x="1264830" y="422275"/>
                  <a:pt x="1264140" y="501788"/>
                  <a:pt x="1258480" y="581025"/>
                </a:cubicBezTo>
                <a:cubicBezTo>
                  <a:pt x="1255869" y="617585"/>
                  <a:pt x="1222249" y="632568"/>
                  <a:pt x="1210855" y="666750"/>
                </a:cubicBezTo>
                <a:cubicBezTo>
                  <a:pt x="1207680" y="676275"/>
                  <a:pt x="1206899" y="686971"/>
                  <a:pt x="1201330" y="695325"/>
                </a:cubicBezTo>
                <a:cubicBezTo>
                  <a:pt x="1186662" y="717327"/>
                  <a:pt x="1165265" y="728893"/>
                  <a:pt x="1144180" y="742950"/>
                </a:cubicBezTo>
                <a:cubicBezTo>
                  <a:pt x="1137830" y="752475"/>
                  <a:pt x="1134838" y="765458"/>
                  <a:pt x="1125130" y="771525"/>
                </a:cubicBezTo>
                <a:cubicBezTo>
                  <a:pt x="1108102" y="782168"/>
                  <a:pt x="1087030" y="784225"/>
                  <a:pt x="1067980" y="790575"/>
                </a:cubicBezTo>
                <a:cubicBezTo>
                  <a:pt x="1055561" y="794715"/>
                  <a:pt x="1042659" y="797260"/>
                  <a:pt x="1029880" y="800100"/>
                </a:cubicBezTo>
                <a:cubicBezTo>
                  <a:pt x="977116" y="811825"/>
                  <a:pt x="935019" y="818291"/>
                  <a:pt x="877480" y="819150"/>
                </a:cubicBezTo>
                <a:cubicBezTo>
                  <a:pt x="699700" y="821803"/>
                  <a:pt x="521880" y="819150"/>
                  <a:pt x="344080" y="819150"/>
                </a:cubicBezTo>
              </a:path>
            </a:pathLst>
          </a:cu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바닥글 개체 틀 15"/>
          <p:cNvSpPr>
            <a:spLocks noGrp="1"/>
          </p:cNvSpPr>
          <p:nvPr>
            <p:ph type="ftr" sz="quarter" idx="11"/>
          </p:nvPr>
        </p:nvSpPr>
        <p:spPr>
          <a:xfrm>
            <a:off x="107504" y="6381328"/>
            <a:ext cx="8928992" cy="476672"/>
          </a:xfrm>
        </p:spPr>
        <p:txBody>
          <a:bodyPr/>
          <a:lstStyle/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NOTE: ’16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년 기준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GDP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내 소비 비중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64.7%(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민간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49.5%,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정부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15.2%),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투자 비중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28.5%,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수출비중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45.9%(</a:t>
            </a:r>
            <a:r>
              <a:rPr lang="ko-KR" altLang="en-US" sz="800" b="1" dirty="0" err="1" smtClean="0">
                <a:solidFill>
                  <a:schemeClr val="tx1"/>
                </a:solidFill>
              </a:rPr>
              <a:t>순수출</a:t>
            </a:r>
            <a:r>
              <a:rPr lang="ko-KR" altLang="en-US" sz="800" b="1" dirty="0" smtClean="0">
                <a:solidFill>
                  <a:schemeClr val="tx1"/>
                </a:solidFill>
              </a:rPr>
              <a:t> </a:t>
            </a:r>
            <a:r>
              <a:rPr lang="en-US" altLang="ko-KR" sz="800" b="1" dirty="0" smtClean="0">
                <a:solidFill>
                  <a:schemeClr val="tx1"/>
                </a:solidFill>
              </a:rPr>
              <a:t>7.0%)</a:t>
            </a:r>
            <a:br>
              <a:rPr lang="en-US" altLang="ko-KR" sz="800" b="1" dirty="0" smtClean="0">
                <a:solidFill>
                  <a:schemeClr val="tx1"/>
                </a:solidFill>
              </a:rPr>
            </a:br>
            <a:r>
              <a:rPr lang="en-US" altLang="ko-KR" sz="800" b="1" dirty="0" smtClean="0">
                <a:solidFill>
                  <a:schemeClr val="tx1"/>
                </a:solidFill>
              </a:rPr>
              <a:t>Source: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한국은행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7550" y="2780928"/>
            <a:ext cx="468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2.3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763688" y="2276872"/>
            <a:ext cx="468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2.9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915816" y="2060848"/>
            <a:ext cx="468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3.3</a:t>
            </a:r>
            <a:endParaRPr lang="ko-KR" altLang="en-US" sz="12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4012870" y="1700808"/>
            <a:ext cx="468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2.6</a:t>
            </a:r>
            <a:endParaRPr lang="ko-KR" altLang="en-US" sz="12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148064" y="1988840"/>
            <a:ext cx="4680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2.7</a:t>
            </a:r>
            <a:endParaRPr lang="ko-KR" altLang="en-US" sz="1200" b="1" dirty="0"/>
          </a:p>
        </p:txBody>
      </p:sp>
      <p:sp>
        <p:nvSpPr>
          <p:cNvPr id="21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7550" y="5805959"/>
            <a:ext cx="4680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‘12</a:t>
            </a:r>
            <a:endParaRPr lang="ko-KR" altLang="en-US" sz="1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1774404" y="5805959"/>
            <a:ext cx="4680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‘13</a:t>
            </a:r>
            <a:endParaRPr lang="ko-KR" altLang="en-US" sz="1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2896766" y="5814789"/>
            <a:ext cx="4680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‘14</a:t>
            </a:r>
            <a:endParaRPr lang="ko-KR" altLang="en-US" sz="1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4022395" y="5805264"/>
            <a:ext cx="4680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‘15</a:t>
            </a:r>
            <a:endParaRPr lang="ko-KR" altLang="en-US" sz="1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5148064" y="5805264"/>
            <a:ext cx="4680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‘16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77127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타원 9"/>
          <p:cNvSpPr/>
          <p:nvPr/>
        </p:nvSpPr>
        <p:spPr>
          <a:xfrm>
            <a:off x="3995936" y="4725144"/>
            <a:ext cx="1440160" cy="576064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23528" y="908720"/>
            <a:ext cx="8496944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1300" b="1" dirty="0" smtClean="0"/>
          </a:p>
          <a:p>
            <a:r>
              <a:rPr lang="en-US" altLang="ko-KR" sz="1300" b="1" dirty="0" smtClean="0"/>
              <a:t/>
            </a:r>
            <a:br>
              <a:rPr lang="en-US" altLang="ko-KR" sz="1300" b="1" dirty="0" smtClean="0"/>
            </a:br>
            <a:endParaRPr lang="ko-KR" altLang="en-US" sz="1300" dirty="0"/>
          </a:p>
        </p:txBody>
      </p:sp>
      <p:sp>
        <p:nvSpPr>
          <p:cNvPr id="9" name="TextBox 8"/>
          <p:cNvSpPr txBox="1"/>
          <p:nvPr/>
        </p:nvSpPr>
        <p:spPr>
          <a:xfrm>
            <a:off x="7884368" y="3532366"/>
            <a:ext cx="11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i="1" dirty="0" smtClean="0">
                <a:solidFill>
                  <a:srgbClr val="663300"/>
                </a:solidFill>
              </a:rPr>
              <a:t>OECD</a:t>
            </a:r>
          </a:p>
          <a:p>
            <a:pPr algn="ctr"/>
            <a:r>
              <a:rPr lang="en-US" altLang="ko-KR" b="1" i="1" dirty="0" smtClean="0">
                <a:solidFill>
                  <a:srgbClr val="663300"/>
                </a:solidFill>
              </a:rPr>
              <a:t>27</a:t>
            </a:r>
            <a:r>
              <a:rPr lang="ko-KR" altLang="en-US" b="1" i="1" dirty="0" smtClean="0">
                <a:solidFill>
                  <a:srgbClr val="663300"/>
                </a:solidFill>
              </a:rPr>
              <a:t>개국</a:t>
            </a:r>
            <a:endParaRPr lang="en-US" altLang="ko-KR" b="1" i="1" dirty="0" smtClean="0">
              <a:solidFill>
                <a:srgbClr val="663300"/>
              </a:solidFill>
            </a:endParaRPr>
          </a:p>
          <a:p>
            <a:pPr algn="ctr"/>
            <a:r>
              <a:rPr lang="ko-KR" altLang="en-US" b="1" i="1" dirty="0" smtClean="0">
                <a:solidFill>
                  <a:srgbClr val="663300"/>
                </a:solidFill>
              </a:rPr>
              <a:t>평균</a:t>
            </a:r>
            <a:r>
              <a:rPr lang="en-US" altLang="ko-KR" b="1" i="1" dirty="0" smtClean="0">
                <a:solidFill>
                  <a:srgbClr val="663300"/>
                </a:solidFill>
              </a:rPr>
              <a:t>:</a:t>
            </a:r>
          </a:p>
          <a:p>
            <a:pPr algn="ctr"/>
            <a:r>
              <a:rPr lang="en-US" altLang="ko-KR" b="1" i="1" dirty="0" smtClean="0">
                <a:solidFill>
                  <a:srgbClr val="663300"/>
                </a:solidFill>
              </a:rPr>
              <a:t>64.2</a:t>
            </a:r>
            <a:endParaRPr lang="ko-KR" altLang="en-US" b="1" i="1" dirty="0">
              <a:solidFill>
                <a:srgbClr val="663300"/>
              </a:solidFill>
            </a:endParaRPr>
          </a:p>
        </p:txBody>
      </p:sp>
      <p:sp>
        <p:nvSpPr>
          <p:cNvPr id="11" name="오른쪽 화살표 10"/>
          <p:cNvSpPr/>
          <p:nvPr/>
        </p:nvSpPr>
        <p:spPr>
          <a:xfrm rot="18435833">
            <a:off x="4798777" y="4079318"/>
            <a:ext cx="1656184" cy="432048"/>
          </a:xfrm>
          <a:prstGeom prst="rightArrow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5796136" y="5672281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i="1" u="sng" dirty="0" smtClean="0"/>
              <a:t>전체 고용 내 서비스업 비중</a:t>
            </a:r>
            <a:r>
              <a:rPr lang="en-US" altLang="ko-KR" sz="1200" b="1" i="1" u="sng" dirty="0" smtClean="0"/>
              <a:t>(%)</a:t>
            </a:r>
            <a:endParaRPr lang="ko-KR" altLang="en-US" sz="1200" b="1" i="1" u="sng" dirty="0"/>
          </a:p>
        </p:txBody>
      </p:sp>
      <p:cxnSp>
        <p:nvCxnSpPr>
          <p:cNvPr id="13" name="직선 연결선 12"/>
          <p:cNvCxnSpPr/>
          <p:nvPr/>
        </p:nvCxnSpPr>
        <p:spPr>
          <a:xfrm>
            <a:off x="179512" y="1458906"/>
            <a:ext cx="878497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107504" y="260648"/>
            <a:ext cx="8784976" cy="504056"/>
          </a:xfrm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선진국에 비해 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GDP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와 고용 모두 서비스업 비중이 매우 낮은 수준임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79512" y="1124744"/>
            <a:ext cx="8784976" cy="44627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altLang="ko-KR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OECD </a:t>
            </a:r>
            <a:r>
              <a:rPr lang="ko-KR" altLang="en-US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주요국  </a:t>
            </a:r>
            <a:r>
              <a:rPr lang="en-US" altLang="ko-KR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GDP </a:t>
            </a:r>
            <a:r>
              <a:rPr lang="ko-KR" altLang="en-US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및 고용 내 서비스업 비중</a:t>
            </a:r>
            <a:endParaRPr lang="en-US" altLang="ko-KR" b="1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algn="ctr"/>
            <a:endParaRPr lang="en-US" altLang="ko-KR" sz="500" b="1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cxnSp>
        <p:nvCxnSpPr>
          <p:cNvPr id="19" name="직선 연결선 18"/>
          <p:cNvCxnSpPr/>
          <p:nvPr/>
        </p:nvCxnSpPr>
        <p:spPr>
          <a:xfrm>
            <a:off x="700820" y="4398709"/>
            <a:ext cx="72555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 flipV="1">
            <a:off x="5292080" y="2253474"/>
            <a:ext cx="0" cy="35283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964445" y="1844824"/>
            <a:ext cx="4655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i="1" dirty="0" smtClean="0">
                <a:solidFill>
                  <a:srgbClr val="663300"/>
                </a:solidFill>
              </a:rPr>
              <a:t>OECD 27</a:t>
            </a:r>
            <a:r>
              <a:rPr lang="ko-KR" altLang="en-US" b="1" i="1" dirty="0" smtClean="0">
                <a:solidFill>
                  <a:srgbClr val="663300"/>
                </a:solidFill>
              </a:rPr>
              <a:t>개국 평균</a:t>
            </a:r>
            <a:r>
              <a:rPr lang="en-US" altLang="ko-KR" b="1" i="1" dirty="0" smtClean="0">
                <a:solidFill>
                  <a:srgbClr val="663300"/>
                </a:solidFill>
              </a:rPr>
              <a:t>: 71.6</a:t>
            </a:r>
            <a:endParaRPr lang="ko-KR" altLang="en-US" b="1" i="1" dirty="0">
              <a:solidFill>
                <a:srgbClr val="6633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512" y="172490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i="1" u="sng" dirty="0" smtClean="0"/>
              <a:t>GDP </a:t>
            </a:r>
            <a:r>
              <a:rPr lang="ko-KR" altLang="en-US" b="1" i="1" u="sng" dirty="0" smtClean="0"/>
              <a:t>내 서비스업 비중</a:t>
            </a:r>
            <a:r>
              <a:rPr lang="en-US" altLang="ko-KR" b="1" i="1" u="sng" dirty="0" smtClean="0"/>
              <a:t>(%)</a:t>
            </a:r>
            <a:endParaRPr lang="ko-KR" altLang="en-US" b="1" i="1" u="sng" dirty="0"/>
          </a:p>
        </p:txBody>
      </p:sp>
      <p:sp>
        <p:nvSpPr>
          <p:cNvPr id="18" name="바닥글 개체 틀 15"/>
          <p:cNvSpPr txBox="1">
            <a:spLocks/>
          </p:cNvSpPr>
          <p:nvPr/>
        </p:nvSpPr>
        <p:spPr>
          <a:xfrm>
            <a:off x="107504" y="6336704"/>
            <a:ext cx="8928992" cy="4766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800" dirty="0" smtClean="0">
                <a:solidFill>
                  <a:schemeClr val="tx1"/>
                </a:solidFill>
              </a:rPr>
              <a:t>1. </a:t>
            </a:r>
            <a:r>
              <a:rPr lang="ko-KR" altLang="en-US" sz="800" dirty="0" smtClean="0">
                <a:solidFill>
                  <a:schemeClr val="tx1"/>
                </a:solidFill>
              </a:rPr>
              <a:t>룩셈부르크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미국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일본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영국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그리스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프랑스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네덜란드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이스라엘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벨기에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스페인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이탈리아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덴마크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포르투갈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라트비아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스웨덴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오스트리아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독일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핀란드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멕시코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에스토니아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노르웨이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폴란드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슬로베니아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슬로바키아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한국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체코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헝가리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Source: OECD,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미디어리서치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35313" y="1144775"/>
            <a:ext cx="1440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1</a:t>
            </a:r>
            <a:endParaRPr lang="ko-KR" altLang="en-US" dirty="0"/>
          </a:p>
        </p:txBody>
      </p:sp>
      <p:sp>
        <p:nvSpPr>
          <p:cNvPr id="20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3</a:t>
            </a:r>
            <a:endParaRPr lang="ko-KR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8" name="차트 7"/>
          <p:cNvGraphicFramePr/>
          <p:nvPr>
            <p:extLst>
              <p:ext uri="{D42A27DB-BD31-4B8C-83A1-F6EECF244321}">
                <p14:modId xmlns:p14="http://schemas.microsoft.com/office/powerpoint/2010/main" val="3786937474"/>
              </p:ext>
            </p:extLst>
          </p:nvPr>
        </p:nvGraphicFramePr>
        <p:xfrm>
          <a:off x="323528" y="2092206"/>
          <a:ext cx="7848872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7127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213024" y="2996952"/>
            <a:ext cx="432048" cy="23762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99336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" name="차트 3"/>
          <p:cNvGraphicFramePr/>
          <p:nvPr>
            <p:extLst>
              <p:ext uri="{D42A27DB-BD31-4B8C-83A1-F6EECF244321}">
                <p14:modId xmlns:p14="http://schemas.microsoft.com/office/powerpoint/2010/main" val="1385634360"/>
              </p:ext>
            </p:extLst>
          </p:nvPr>
        </p:nvGraphicFramePr>
        <p:xfrm>
          <a:off x="179512" y="2276872"/>
          <a:ext cx="8676456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제목 1"/>
          <p:cNvSpPr>
            <a:spLocks noGrp="1"/>
          </p:cNvSpPr>
          <p:nvPr>
            <p:ph type="ctrTitle"/>
          </p:nvPr>
        </p:nvSpPr>
        <p:spPr>
          <a:xfrm>
            <a:off x="107504" y="260648"/>
            <a:ext cx="8928992" cy="504056"/>
          </a:xfrm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서비스업의 취업 유발 계수는 제조업 대비 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2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배 높으며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, 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특히 관광산업의 고용 효과는 서비스업 내에서도 높은 수준임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79512" y="1124744"/>
            <a:ext cx="8784976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산업별 취업 유발 계수</a:t>
            </a:r>
            <a:r>
              <a:rPr lang="en-US" altLang="ko-KR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매출액 </a:t>
            </a:r>
            <a:r>
              <a:rPr lang="en-US" altLang="ko-KR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10</a:t>
            </a:r>
            <a:r>
              <a:rPr lang="ko-KR" altLang="en-US" b="1" dirty="0" err="1" smtClean="0">
                <a:latin typeface="HY강B" panose="02030600000101010101" pitchFamily="18" charset="-127"/>
                <a:ea typeface="HY강B" panose="02030600000101010101" pitchFamily="18" charset="-127"/>
              </a:rPr>
              <a:t>억원</a:t>
            </a:r>
            <a:r>
              <a:rPr lang="ko-KR" altLang="en-US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 당 취업자 수</a:t>
            </a:r>
            <a:r>
              <a:rPr lang="en-US" altLang="ko-KR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) </a:t>
            </a:r>
            <a:r>
              <a:rPr lang="ko-KR" altLang="en-US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비교</a:t>
            </a:r>
            <a:endParaRPr lang="en-US" altLang="ko-KR" b="1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algn="ctr"/>
            <a:endParaRPr lang="en-US" altLang="ko-KR" sz="500" b="1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1200" dirty="0" smtClean="0">
                <a:latin typeface="+mj-lt"/>
                <a:ea typeface="HY강B" panose="02030600000101010101" pitchFamily="18" charset="-127"/>
              </a:rPr>
              <a:t>(</a:t>
            </a:r>
            <a:r>
              <a:rPr lang="ko-KR" altLang="en-US" sz="1200" dirty="0" smtClean="0">
                <a:latin typeface="+mj-lt"/>
                <a:ea typeface="HY강B" panose="02030600000101010101" pitchFamily="18" charset="-127"/>
              </a:rPr>
              <a:t>단위</a:t>
            </a:r>
            <a:r>
              <a:rPr lang="en-US" altLang="ko-KR" sz="1200" dirty="0" smtClean="0">
                <a:latin typeface="+mj-lt"/>
                <a:ea typeface="HY강B" panose="02030600000101010101" pitchFamily="18" charset="-127"/>
              </a:rPr>
              <a:t>: </a:t>
            </a:r>
            <a:r>
              <a:rPr lang="ko-KR" altLang="en-US" sz="1200" dirty="0" smtClean="0">
                <a:latin typeface="+mj-lt"/>
                <a:ea typeface="HY강B" panose="02030600000101010101" pitchFamily="18" charset="-127"/>
              </a:rPr>
              <a:t>명</a:t>
            </a:r>
            <a:r>
              <a:rPr lang="en-US" altLang="ko-KR" sz="1200" dirty="0" smtClean="0">
                <a:latin typeface="+mj-lt"/>
                <a:ea typeface="HY강B" panose="02030600000101010101" pitchFamily="18" charset="-127"/>
              </a:rPr>
              <a:t>)</a:t>
            </a:r>
            <a:endParaRPr lang="ko-KR" altLang="en-US" sz="1200" dirty="0">
              <a:latin typeface="+mj-lt"/>
              <a:ea typeface="HY강B" panose="02030600000101010101" pitchFamily="18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179512" y="1458906"/>
            <a:ext cx="878497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모서리가 둥근 사각형 설명선 12"/>
          <p:cNvSpPr/>
          <p:nvPr/>
        </p:nvSpPr>
        <p:spPr>
          <a:xfrm>
            <a:off x="1259632" y="1628800"/>
            <a:ext cx="2736304" cy="720080"/>
          </a:xfrm>
          <a:prstGeom prst="wedgeRoundRectCallout">
            <a:avLst>
              <a:gd name="adj1" fmla="val -42484"/>
              <a:gd name="adj2" fmla="val 110664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i="1" dirty="0" smtClean="0">
                <a:solidFill>
                  <a:srgbClr val="6633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관광산업은 건설업 대비 </a:t>
            </a:r>
            <a:r>
              <a:rPr lang="en-US" altLang="ko-KR" sz="1200" b="1" i="1" dirty="0" smtClean="0">
                <a:solidFill>
                  <a:srgbClr val="6633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1.5</a:t>
            </a:r>
            <a:r>
              <a:rPr lang="ko-KR" altLang="en-US" sz="1200" b="1" i="1" dirty="0" smtClean="0">
                <a:solidFill>
                  <a:srgbClr val="6633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배</a:t>
            </a:r>
            <a:r>
              <a:rPr lang="en-US" altLang="ko-KR" sz="1200" b="1" i="1" dirty="0" smtClean="0">
                <a:solidFill>
                  <a:srgbClr val="6633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</a:t>
            </a:r>
          </a:p>
          <a:p>
            <a:pPr algn="ctr"/>
            <a:r>
              <a:rPr lang="ko-KR" altLang="en-US" sz="1200" b="1" i="1" dirty="0" smtClean="0">
                <a:solidFill>
                  <a:srgbClr val="6633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운송장비</a:t>
            </a:r>
            <a:r>
              <a:rPr lang="en-US" altLang="ko-KR" sz="1200" b="1" i="1" dirty="0" smtClean="0">
                <a:solidFill>
                  <a:srgbClr val="6633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200" b="1" i="1" dirty="0" smtClean="0">
                <a:solidFill>
                  <a:srgbClr val="6633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자동차</a:t>
            </a:r>
            <a:r>
              <a:rPr lang="en-US" altLang="ko-KR" sz="1200" b="1" i="1" dirty="0" smtClean="0">
                <a:solidFill>
                  <a:srgbClr val="6633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  <a:r>
              <a:rPr lang="ko-KR" altLang="en-US" sz="1200" b="1" i="1" dirty="0" smtClean="0">
                <a:solidFill>
                  <a:srgbClr val="6633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제조업 대비 </a:t>
            </a:r>
            <a:r>
              <a:rPr lang="en-US" altLang="ko-KR" sz="1200" b="1" i="1" dirty="0" smtClean="0">
                <a:solidFill>
                  <a:srgbClr val="6633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2.6</a:t>
            </a:r>
            <a:r>
              <a:rPr lang="ko-KR" altLang="en-US" sz="1200" b="1" i="1" dirty="0" smtClean="0">
                <a:solidFill>
                  <a:srgbClr val="6633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배</a:t>
            </a:r>
            <a:endParaRPr lang="en-US" altLang="ko-KR" sz="1200" b="1" i="1" dirty="0" smtClean="0">
              <a:solidFill>
                <a:srgbClr val="6633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algn="ctr"/>
            <a:r>
              <a:rPr lang="ko-KR" altLang="en-US" sz="1200" b="1" i="1" dirty="0" smtClean="0">
                <a:solidFill>
                  <a:srgbClr val="6633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높은 수준의 고용 창출</a:t>
            </a:r>
            <a:endParaRPr lang="ko-KR" altLang="en-US" sz="1200" b="1" i="1" dirty="0">
              <a:solidFill>
                <a:srgbClr val="6633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1" name="바닥글 개체 틀 15"/>
          <p:cNvSpPr txBox="1">
            <a:spLocks/>
          </p:cNvSpPr>
          <p:nvPr/>
        </p:nvSpPr>
        <p:spPr>
          <a:xfrm>
            <a:off x="107504" y="6309320"/>
            <a:ext cx="8928992" cy="548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800" dirty="0" smtClean="0">
                <a:solidFill>
                  <a:schemeClr val="tx1"/>
                </a:solidFill>
              </a:rPr>
              <a:t>1. </a:t>
            </a:r>
            <a:r>
              <a:rPr lang="ko-KR" altLang="en-US" sz="800" dirty="0" smtClean="0">
                <a:solidFill>
                  <a:schemeClr val="tx1"/>
                </a:solidFill>
              </a:rPr>
              <a:t>사업시설의 청소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방제 등을 포함한 사업시설 유지관리활동과 고용지원 서비스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보안서비스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사무지원 서비스 등과 같은 사업운영과 관련한 밀접한 지원서비스를 하는 산업활동</a:t>
            </a:r>
            <a:r>
              <a:rPr lang="en-US" altLang="ko-KR" sz="800" dirty="0" smtClean="0">
                <a:solidFill>
                  <a:schemeClr val="tx1"/>
                </a:solidFill>
              </a:rPr>
              <a:t>;2. </a:t>
            </a:r>
            <a:r>
              <a:rPr lang="ko-KR" altLang="en-US" sz="800" dirty="0" smtClean="0">
                <a:solidFill>
                  <a:schemeClr val="tx1"/>
                </a:solidFill>
              </a:rPr>
              <a:t>한국문화관광연구원이 </a:t>
            </a:r>
            <a:r>
              <a:rPr lang="en-US" altLang="ko-KR" sz="800" dirty="0" smtClean="0">
                <a:solidFill>
                  <a:schemeClr val="tx1"/>
                </a:solidFill>
              </a:rPr>
              <a:t>’11</a:t>
            </a:r>
            <a:r>
              <a:rPr lang="ko-KR" altLang="en-US" sz="800" dirty="0" smtClean="0">
                <a:solidFill>
                  <a:schemeClr val="tx1"/>
                </a:solidFill>
              </a:rPr>
              <a:t>년 추정한 결과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Source: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한국은행</a:t>
            </a:r>
            <a:r>
              <a:rPr lang="en-US" altLang="ko-KR" sz="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한국관광공사</a:t>
            </a:r>
            <a:endParaRPr lang="en-US" altLang="ko-KR" sz="800" b="1" dirty="0" smtClean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19872" y="4047455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400" b="1" dirty="0"/>
              <a:t>…</a:t>
            </a:r>
            <a:endParaRPr lang="ko-KR" alt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860032" y="4047455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400" b="1" dirty="0"/>
              <a:t>…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821536" y="4054177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400" b="1" dirty="0"/>
              <a:t>…</a:t>
            </a:r>
            <a:endParaRPr lang="ko-KR" alt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93832" y="5275203"/>
            <a:ext cx="144016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" dirty="0" smtClean="0"/>
              <a:t>1</a:t>
            </a:r>
            <a:endParaRPr lang="ko-KR" altLang="en-US" sz="1100" dirty="0"/>
          </a:p>
        </p:txBody>
      </p:sp>
      <p:sp>
        <p:nvSpPr>
          <p:cNvPr id="18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4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10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제목 1"/>
          <p:cNvSpPr>
            <a:spLocks noGrp="1"/>
          </p:cNvSpPr>
          <p:nvPr>
            <p:ph type="ctrTitle"/>
          </p:nvPr>
        </p:nvSpPr>
        <p:spPr>
          <a:xfrm>
            <a:off x="107504" y="260648"/>
            <a:ext cx="8928992" cy="504056"/>
          </a:xfrm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국내 관광산업에서 면세산업은 취업 유발 효과가 높은 고용 </a:t>
            </a:r>
            <a:r>
              <a:rPr lang="ko-KR" altLang="en-US" sz="1800" b="1" dirty="0" err="1" smtClean="0">
                <a:solidFill>
                  <a:schemeClr val="tx2"/>
                </a:solidFill>
              </a:rPr>
              <a:t>창출형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 산업임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graphicFrame>
        <p:nvGraphicFramePr>
          <p:cNvPr id="3" name="차트 2"/>
          <p:cNvGraphicFramePr/>
          <p:nvPr>
            <p:extLst>
              <p:ext uri="{D42A27DB-BD31-4B8C-83A1-F6EECF244321}">
                <p14:modId xmlns:p14="http://schemas.microsoft.com/office/powerpoint/2010/main" val="3835810258"/>
              </p:ext>
            </p:extLst>
          </p:nvPr>
        </p:nvGraphicFramePr>
        <p:xfrm>
          <a:off x="35496" y="1772817"/>
          <a:ext cx="4320480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직사각형 5"/>
          <p:cNvSpPr/>
          <p:nvPr/>
        </p:nvSpPr>
        <p:spPr>
          <a:xfrm>
            <a:off x="107504" y="5301208"/>
            <a:ext cx="4248472" cy="648072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 smtClean="0"/>
              <a:t>’21</a:t>
            </a:r>
            <a:r>
              <a:rPr lang="ko-KR" altLang="en-US" sz="1500" b="1" dirty="0" smtClean="0"/>
              <a:t>년 까지 관광객 </a:t>
            </a:r>
            <a:r>
              <a:rPr lang="en-US" altLang="ko-KR" sz="1500" b="1" dirty="0" smtClean="0"/>
              <a:t>3</a:t>
            </a:r>
            <a:r>
              <a:rPr lang="ko-KR" altLang="en-US" sz="1500" b="1" dirty="0" err="1" smtClean="0"/>
              <a:t>천만명</a:t>
            </a:r>
            <a:r>
              <a:rPr lang="ko-KR" altLang="en-US" sz="1500" b="1" dirty="0" smtClean="0"/>
              <a:t> 유치 시</a:t>
            </a:r>
            <a:endParaRPr lang="en-US" altLang="ko-KR" sz="1500" b="1" dirty="0" smtClean="0"/>
          </a:p>
          <a:p>
            <a:pPr algn="ctr"/>
            <a:r>
              <a:rPr lang="en-US" altLang="ko-KR" sz="1500" b="1" dirty="0" smtClean="0"/>
              <a:t>61.7</a:t>
            </a:r>
            <a:r>
              <a:rPr lang="ko-KR" altLang="en-US" sz="1500" b="1" dirty="0" smtClean="0"/>
              <a:t>만개의 추가 일자리 창출 가능</a:t>
            </a:r>
            <a:endParaRPr lang="en-US" altLang="ko-KR" sz="1500" b="1" dirty="0" smtClean="0"/>
          </a:p>
        </p:txBody>
      </p:sp>
      <p:sp>
        <p:nvSpPr>
          <p:cNvPr id="7" name="직사각형 6"/>
          <p:cNvSpPr/>
          <p:nvPr/>
        </p:nvSpPr>
        <p:spPr>
          <a:xfrm>
            <a:off x="4788024" y="5301208"/>
            <a:ext cx="4248472" cy="648072"/>
          </a:xfrm>
          <a:prstGeom prst="rect">
            <a:avLst/>
          </a:prstGeom>
          <a:solidFill>
            <a:schemeClr val="tx2">
              <a:lumMod val="5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/>
              <a:t>유관 산업 고려 시 </a:t>
            </a:r>
            <a:r>
              <a:rPr lang="en-US" altLang="ko-KR" sz="1500" b="1" dirty="0" smtClean="0"/>
              <a:t>26</a:t>
            </a:r>
            <a:r>
              <a:rPr lang="ko-KR" altLang="en-US" sz="1500" b="1" dirty="0" err="1" smtClean="0"/>
              <a:t>만명</a:t>
            </a:r>
            <a:r>
              <a:rPr lang="ko-KR" altLang="en-US" sz="1500" b="1" dirty="0" smtClean="0"/>
              <a:t> 고용 창출 중</a:t>
            </a:r>
            <a:r>
              <a:rPr lang="en-US" altLang="ko-KR" sz="1500" b="1" dirty="0" smtClean="0"/>
              <a:t>, </a:t>
            </a:r>
          </a:p>
          <a:p>
            <a:pPr algn="ctr"/>
            <a:r>
              <a:rPr lang="en-US" altLang="ko-KR" sz="1500" b="1" dirty="0" smtClean="0"/>
              <a:t>’21</a:t>
            </a:r>
            <a:r>
              <a:rPr lang="ko-KR" altLang="en-US" sz="1500" b="1" dirty="0" smtClean="0"/>
              <a:t>년까지 </a:t>
            </a:r>
            <a:r>
              <a:rPr lang="en-US" altLang="ko-KR" sz="1500" b="1" dirty="0" smtClean="0"/>
              <a:t>~ 19</a:t>
            </a:r>
            <a:r>
              <a:rPr lang="ko-KR" altLang="en-US" sz="1500" b="1" dirty="0" err="1" smtClean="0"/>
              <a:t>만명</a:t>
            </a:r>
            <a:r>
              <a:rPr lang="ko-KR" altLang="en-US" sz="1500" b="1" dirty="0" smtClean="0"/>
              <a:t> 추가 고용 창출 전망 </a:t>
            </a:r>
            <a:endParaRPr lang="en-US" altLang="ko-KR" sz="1500" b="1" dirty="0" smtClean="0"/>
          </a:p>
        </p:txBody>
      </p:sp>
      <p:graphicFrame>
        <p:nvGraphicFramePr>
          <p:cNvPr id="10" name="차트 9"/>
          <p:cNvGraphicFramePr/>
          <p:nvPr>
            <p:extLst>
              <p:ext uri="{D42A27DB-BD31-4B8C-83A1-F6EECF244321}">
                <p14:modId xmlns:p14="http://schemas.microsoft.com/office/powerpoint/2010/main" val="2811416708"/>
              </p:ext>
            </p:extLst>
          </p:nvPr>
        </p:nvGraphicFramePr>
        <p:xfrm>
          <a:off x="5092724" y="3501008"/>
          <a:ext cx="3840088" cy="1656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직사각형 10"/>
          <p:cNvSpPr/>
          <p:nvPr/>
        </p:nvSpPr>
        <p:spPr>
          <a:xfrm>
            <a:off x="179512" y="792287"/>
            <a:ext cx="4176464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300" b="1" dirty="0" smtClean="0"/>
              <a:t>관광산업 취업 유발 효과</a:t>
            </a:r>
            <a:endParaRPr lang="en-US" altLang="ko-KR" sz="1300" b="1" dirty="0" smtClean="0"/>
          </a:p>
          <a:p>
            <a:pPr algn="ctr"/>
            <a:endParaRPr lang="en-US" altLang="ko-KR" sz="1300" b="1" dirty="0"/>
          </a:p>
          <a:p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단위</a:t>
            </a:r>
            <a:r>
              <a:rPr lang="en-US" altLang="ko-KR" sz="1100" b="1" dirty="0" smtClean="0"/>
              <a:t>:</a:t>
            </a:r>
            <a:r>
              <a:rPr lang="ko-KR" altLang="en-US" sz="1100" b="1" dirty="0" err="1" smtClean="0"/>
              <a:t>만명</a:t>
            </a:r>
            <a:r>
              <a:rPr lang="en-US" altLang="ko-KR" sz="1100" b="1" dirty="0" smtClean="0"/>
              <a:t>)</a:t>
            </a:r>
            <a:endParaRPr lang="ko-KR" altLang="en-US" sz="1100" b="1" dirty="0"/>
          </a:p>
        </p:txBody>
      </p:sp>
      <p:sp>
        <p:nvSpPr>
          <p:cNvPr id="12" name="직사각형 11"/>
          <p:cNvSpPr/>
          <p:nvPr/>
        </p:nvSpPr>
        <p:spPr>
          <a:xfrm>
            <a:off x="4644008" y="792287"/>
            <a:ext cx="424847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300" b="1" dirty="0" smtClean="0"/>
              <a:t>면세산업 취업 유발 효과</a:t>
            </a:r>
            <a:endParaRPr lang="en-US" altLang="ko-KR" sz="1300" b="1" dirty="0" smtClean="0"/>
          </a:p>
          <a:p>
            <a:pPr algn="ctr"/>
            <a:endParaRPr lang="en-US" altLang="ko-KR" sz="1100" b="1" dirty="0"/>
          </a:p>
          <a:p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단위</a:t>
            </a:r>
            <a:r>
              <a:rPr lang="en-US" altLang="ko-KR" sz="1100" b="1" dirty="0" smtClean="0"/>
              <a:t>:</a:t>
            </a:r>
            <a:r>
              <a:rPr lang="ko-KR" altLang="en-US" sz="1100" b="1" dirty="0" err="1" smtClean="0"/>
              <a:t>만명</a:t>
            </a:r>
            <a:r>
              <a:rPr lang="en-US" altLang="ko-KR" sz="1300" b="1" dirty="0" smtClean="0"/>
              <a:t>)</a:t>
            </a:r>
            <a:endParaRPr lang="ko-KR" altLang="en-US" sz="1300" b="1" dirty="0"/>
          </a:p>
        </p:txBody>
      </p:sp>
      <p:cxnSp>
        <p:nvCxnSpPr>
          <p:cNvPr id="13" name="직선 연결선 12"/>
          <p:cNvCxnSpPr/>
          <p:nvPr/>
        </p:nvCxnSpPr>
        <p:spPr>
          <a:xfrm>
            <a:off x="179512" y="1124744"/>
            <a:ext cx="41764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>
            <a:off x="4572000" y="1126449"/>
            <a:ext cx="439248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flipV="1">
            <a:off x="1187624" y="1844824"/>
            <a:ext cx="0" cy="94829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>
            <a:off x="1187624" y="1844824"/>
            <a:ext cx="20162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>
            <a:off x="3203848" y="1844824"/>
            <a:ext cx="0" cy="28803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타원 40"/>
          <p:cNvSpPr/>
          <p:nvPr/>
        </p:nvSpPr>
        <p:spPr>
          <a:xfrm>
            <a:off x="1547664" y="1628800"/>
            <a:ext cx="1368152" cy="432048"/>
          </a:xfrm>
          <a:prstGeom prst="ellipse">
            <a:avLst/>
          </a:prstGeom>
          <a:solidFill>
            <a:schemeClr val="accent5">
              <a:lumMod val="5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600" b="1" dirty="0" smtClean="0"/>
              <a:t>+61.7</a:t>
            </a:r>
            <a:r>
              <a:rPr lang="ko-KR" altLang="en-US" sz="1600" b="1" dirty="0" err="1" smtClean="0"/>
              <a:t>만명</a:t>
            </a:r>
            <a:endParaRPr lang="ko-KR" altLang="en-US" sz="2400" b="1" dirty="0"/>
          </a:p>
        </p:txBody>
      </p:sp>
      <p:grpSp>
        <p:nvGrpSpPr>
          <p:cNvPr id="4" name="그룹 3"/>
          <p:cNvGrpSpPr/>
          <p:nvPr/>
        </p:nvGrpSpPr>
        <p:grpSpPr>
          <a:xfrm>
            <a:off x="6084168" y="3212976"/>
            <a:ext cx="1800200" cy="792088"/>
            <a:chOff x="5940152" y="2996952"/>
            <a:chExt cx="1800200" cy="648072"/>
          </a:xfrm>
        </p:grpSpPr>
        <p:cxnSp>
          <p:nvCxnSpPr>
            <p:cNvPr id="42" name="직선 연결선 41"/>
            <p:cNvCxnSpPr/>
            <p:nvPr/>
          </p:nvCxnSpPr>
          <p:spPr>
            <a:xfrm>
              <a:off x="5940152" y="2996952"/>
              <a:ext cx="1800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화살표 연결선 42"/>
            <p:cNvCxnSpPr/>
            <p:nvPr/>
          </p:nvCxnSpPr>
          <p:spPr>
            <a:xfrm>
              <a:off x="7740352" y="2996952"/>
              <a:ext cx="0" cy="28803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연결선 43"/>
            <p:cNvCxnSpPr/>
            <p:nvPr/>
          </p:nvCxnSpPr>
          <p:spPr>
            <a:xfrm flipV="1">
              <a:off x="5940152" y="2996952"/>
              <a:ext cx="0" cy="64807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타원 46"/>
          <p:cNvSpPr/>
          <p:nvPr/>
        </p:nvSpPr>
        <p:spPr>
          <a:xfrm>
            <a:off x="6300192" y="3008000"/>
            <a:ext cx="1368152" cy="43204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600" b="1" dirty="0" smtClean="0"/>
              <a:t>+18.9</a:t>
            </a:r>
            <a:r>
              <a:rPr lang="ko-KR" altLang="en-US" sz="1600" b="1" dirty="0" err="1" smtClean="0"/>
              <a:t>만명</a:t>
            </a:r>
            <a:endParaRPr lang="ko-KR" altLang="en-US" sz="2400" b="1" dirty="0"/>
          </a:p>
        </p:txBody>
      </p:sp>
      <p:sp>
        <p:nvSpPr>
          <p:cNvPr id="48" name="갈매기형 수장 47"/>
          <p:cNvSpPr/>
          <p:nvPr/>
        </p:nvSpPr>
        <p:spPr>
          <a:xfrm>
            <a:off x="4644008" y="1484784"/>
            <a:ext cx="1296144" cy="360040"/>
          </a:xfrm>
          <a:prstGeom prst="chevron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상품제조사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49" name="갈매기형 수장 48"/>
          <p:cNvSpPr/>
          <p:nvPr/>
        </p:nvSpPr>
        <p:spPr>
          <a:xfrm>
            <a:off x="4644008" y="2301255"/>
            <a:ext cx="1296144" cy="360040"/>
          </a:xfrm>
          <a:prstGeom prst="chevron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국내여행사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0" name="갈매기형 수장 49"/>
          <p:cNvSpPr/>
          <p:nvPr/>
        </p:nvSpPr>
        <p:spPr>
          <a:xfrm>
            <a:off x="4644008" y="1898179"/>
            <a:ext cx="1296144" cy="360040"/>
          </a:xfrm>
          <a:prstGeom prst="chevron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수입대행사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6012160" y="1484784"/>
            <a:ext cx="1872208" cy="117651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갈매기형 수장 51"/>
          <p:cNvSpPr/>
          <p:nvPr/>
        </p:nvSpPr>
        <p:spPr>
          <a:xfrm>
            <a:off x="7956376" y="1484784"/>
            <a:ext cx="1152128" cy="360040"/>
          </a:xfrm>
          <a:prstGeom prst="chevr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숙박업체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3" name="갈매기형 수장 52"/>
          <p:cNvSpPr/>
          <p:nvPr/>
        </p:nvSpPr>
        <p:spPr>
          <a:xfrm>
            <a:off x="7956376" y="2301255"/>
            <a:ext cx="1152128" cy="360040"/>
          </a:xfrm>
          <a:prstGeom prst="chevr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지역상권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4" name="갈매기형 수장 53"/>
          <p:cNvSpPr/>
          <p:nvPr/>
        </p:nvSpPr>
        <p:spPr>
          <a:xfrm>
            <a:off x="7956376" y="1898179"/>
            <a:ext cx="1152128" cy="360040"/>
          </a:xfrm>
          <a:prstGeom prst="chevron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음식점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6084168" y="1575445"/>
            <a:ext cx="1728192" cy="41339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 smtClean="0"/>
              <a:t>면세점 직접고용</a:t>
            </a:r>
            <a:r>
              <a:rPr lang="en-US" altLang="ko-KR" sz="1050" b="1" dirty="0" smtClean="0"/>
              <a:t>(1.8</a:t>
            </a:r>
            <a:r>
              <a:rPr lang="ko-KR" altLang="en-US" sz="1050" b="1" dirty="0" err="1" smtClean="0"/>
              <a:t>만명</a:t>
            </a:r>
            <a:r>
              <a:rPr lang="en-US" altLang="ko-KR" sz="1050" b="1" dirty="0" smtClean="0"/>
              <a:t>)</a:t>
            </a:r>
            <a:endParaRPr lang="ko-KR" altLang="en-US" b="1" dirty="0"/>
          </a:p>
        </p:txBody>
      </p:sp>
      <p:sp>
        <p:nvSpPr>
          <p:cNvPr id="56" name="갈매기형 수장 55"/>
          <p:cNvSpPr/>
          <p:nvPr/>
        </p:nvSpPr>
        <p:spPr>
          <a:xfrm>
            <a:off x="6092552" y="2060849"/>
            <a:ext cx="648072" cy="504056"/>
          </a:xfrm>
          <a:prstGeom prst="chevron">
            <a:avLst>
              <a:gd name="adj" fmla="val 1451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900" b="1" dirty="0" smtClean="0">
                <a:solidFill>
                  <a:schemeClr val="bg1"/>
                </a:solidFill>
              </a:rPr>
              <a:t>상품개발</a:t>
            </a:r>
            <a:endParaRPr lang="en-US" altLang="ko-KR" sz="9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bg1"/>
                </a:solidFill>
              </a:rPr>
              <a:t>마케</a:t>
            </a:r>
            <a:r>
              <a:rPr lang="ko-KR" altLang="en-US" sz="900" b="1" dirty="0">
                <a:solidFill>
                  <a:schemeClr val="bg1"/>
                </a:solidFill>
              </a:rPr>
              <a:t>팅</a:t>
            </a:r>
          </a:p>
        </p:txBody>
      </p:sp>
      <p:sp>
        <p:nvSpPr>
          <p:cNvPr id="57" name="갈매기형 수장 56"/>
          <p:cNvSpPr/>
          <p:nvPr/>
        </p:nvSpPr>
        <p:spPr>
          <a:xfrm>
            <a:off x="6713190" y="2060848"/>
            <a:ext cx="504056" cy="504056"/>
          </a:xfrm>
          <a:prstGeom prst="chevron">
            <a:avLst>
              <a:gd name="adj" fmla="val 1451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900" b="1" dirty="0" smtClean="0">
                <a:solidFill>
                  <a:schemeClr val="bg1"/>
                </a:solidFill>
              </a:rPr>
              <a:t>무역</a:t>
            </a:r>
            <a:endParaRPr lang="en-US" altLang="ko-KR" sz="9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bg1"/>
                </a:solidFill>
              </a:rPr>
              <a:t>물</a:t>
            </a:r>
            <a:r>
              <a:rPr lang="ko-KR" altLang="en-US" sz="900" b="1" dirty="0">
                <a:solidFill>
                  <a:schemeClr val="bg1"/>
                </a:solidFill>
              </a:rPr>
              <a:t>류</a:t>
            </a:r>
          </a:p>
        </p:txBody>
      </p:sp>
      <p:sp>
        <p:nvSpPr>
          <p:cNvPr id="58" name="갈매기형 수장 57"/>
          <p:cNvSpPr/>
          <p:nvPr/>
        </p:nvSpPr>
        <p:spPr>
          <a:xfrm>
            <a:off x="7179146" y="2060848"/>
            <a:ext cx="633214" cy="504056"/>
          </a:xfrm>
          <a:prstGeom prst="chevron">
            <a:avLst>
              <a:gd name="adj" fmla="val 1451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900" b="1" dirty="0" smtClean="0">
                <a:solidFill>
                  <a:schemeClr val="bg1"/>
                </a:solidFill>
              </a:rPr>
              <a:t>영업</a:t>
            </a:r>
            <a:endParaRPr lang="en-US" altLang="ko-KR" sz="9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900" b="1" dirty="0" smtClean="0">
                <a:solidFill>
                  <a:schemeClr val="bg1"/>
                </a:solidFill>
              </a:rPr>
              <a:t>인도</a:t>
            </a:r>
            <a:r>
              <a:rPr lang="en-US" altLang="ko-KR" sz="900" b="1" dirty="0" smtClean="0">
                <a:solidFill>
                  <a:schemeClr val="bg1"/>
                </a:solidFill>
              </a:rPr>
              <a:t>/CS</a:t>
            </a:r>
          </a:p>
        </p:txBody>
      </p:sp>
      <p:sp>
        <p:nvSpPr>
          <p:cNvPr id="36" name="바닥글 개체 틀 15"/>
          <p:cNvSpPr txBox="1">
            <a:spLocks/>
          </p:cNvSpPr>
          <p:nvPr/>
        </p:nvSpPr>
        <p:spPr>
          <a:xfrm>
            <a:off x="107504" y="6309320"/>
            <a:ext cx="8928992" cy="548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800" dirty="0" smtClean="0">
                <a:solidFill>
                  <a:schemeClr val="tx1"/>
                </a:solidFill>
              </a:rPr>
              <a:t>1. </a:t>
            </a:r>
            <a:r>
              <a:rPr lang="ko-KR" altLang="en-US" sz="800" dirty="0" smtClean="0">
                <a:solidFill>
                  <a:schemeClr val="tx1"/>
                </a:solidFill>
              </a:rPr>
              <a:t>현대경제연구원의 외래관광객 </a:t>
            </a:r>
            <a:r>
              <a:rPr lang="en-US" altLang="ko-KR" sz="800" dirty="0" smtClean="0">
                <a:solidFill>
                  <a:schemeClr val="tx1"/>
                </a:solidFill>
              </a:rPr>
              <a:t>1</a:t>
            </a:r>
            <a:r>
              <a:rPr lang="ko-KR" altLang="en-US" sz="800" dirty="0" smtClean="0">
                <a:solidFill>
                  <a:schemeClr val="tx1"/>
                </a:solidFill>
              </a:rPr>
              <a:t>인당 부가가치 창출</a:t>
            </a:r>
            <a:r>
              <a:rPr lang="en-US" altLang="ko-KR" sz="800" dirty="0" smtClean="0">
                <a:solidFill>
                  <a:schemeClr val="tx1"/>
                </a:solidFill>
              </a:rPr>
              <a:t>(237</a:t>
            </a:r>
            <a:r>
              <a:rPr lang="ko-KR" altLang="en-US" sz="800" dirty="0" smtClean="0">
                <a:solidFill>
                  <a:schemeClr val="tx1"/>
                </a:solidFill>
              </a:rPr>
              <a:t>만원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  <a:r>
              <a:rPr lang="ko-KR" altLang="en-US" sz="800" dirty="0" smtClean="0">
                <a:solidFill>
                  <a:schemeClr val="tx1"/>
                </a:solidFill>
              </a:rPr>
              <a:t>에 대한 연구결과 및 관광산업의 취업유발계수</a:t>
            </a:r>
            <a:r>
              <a:rPr lang="en-US" altLang="ko-KR" sz="800" dirty="0" smtClean="0">
                <a:solidFill>
                  <a:schemeClr val="tx1"/>
                </a:solidFill>
              </a:rPr>
              <a:t>(20.9</a:t>
            </a:r>
            <a:r>
              <a:rPr lang="ko-KR" altLang="en-US" sz="800" dirty="0" smtClean="0">
                <a:solidFill>
                  <a:schemeClr val="tx1"/>
                </a:solidFill>
              </a:rPr>
              <a:t>명</a:t>
            </a:r>
            <a:r>
              <a:rPr lang="en-US" altLang="ko-KR" sz="800" dirty="0" smtClean="0">
                <a:solidFill>
                  <a:schemeClr val="tx1"/>
                </a:solidFill>
              </a:rPr>
              <a:t>)</a:t>
            </a:r>
            <a:r>
              <a:rPr lang="ko-KR" altLang="en-US" sz="800" dirty="0" smtClean="0">
                <a:solidFill>
                  <a:schemeClr val="tx1"/>
                </a:solidFill>
              </a:rPr>
              <a:t>를 기반으로 추정</a:t>
            </a:r>
            <a:r>
              <a:rPr lang="en-US" altLang="ko-KR" sz="800" dirty="0" smtClean="0">
                <a:solidFill>
                  <a:schemeClr val="tx1"/>
                </a:solidFill>
              </a:rPr>
              <a:t>; 2. </a:t>
            </a:r>
            <a:r>
              <a:rPr lang="ko-KR" altLang="en-US" sz="800" dirty="0" smtClean="0">
                <a:solidFill>
                  <a:schemeClr val="tx1"/>
                </a:solidFill>
              </a:rPr>
              <a:t>연간 면세 산업 규모 전망 및 관광산업 취업유발계수</a:t>
            </a:r>
            <a:r>
              <a:rPr lang="en-US" altLang="ko-KR" sz="800" dirty="0" smtClean="0">
                <a:solidFill>
                  <a:schemeClr val="tx1"/>
                </a:solidFill>
              </a:rPr>
              <a:t>(20.9</a:t>
            </a:r>
            <a:r>
              <a:rPr lang="ko-KR" altLang="en-US" sz="800" dirty="0" smtClean="0">
                <a:solidFill>
                  <a:schemeClr val="tx1"/>
                </a:solidFill>
              </a:rPr>
              <a:t>명</a:t>
            </a:r>
            <a:r>
              <a:rPr lang="en-US" altLang="ko-KR" sz="800" dirty="0" smtClean="0">
                <a:solidFill>
                  <a:schemeClr val="tx1"/>
                </a:solidFill>
              </a:rPr>
              <a:t>) </a:t>
            </a:r>
            <a:r>
              <a:rPr lang="ko-KR" altLang="en-US" sz="800" dirty="0" smtClean="0">
                <a:solidFill>
                  <a:schemeClr val="tx1"/>
                </a:solidFill>
              </a:rPr>
              <a:t>기반으로 추정</a:t>
            </a:r>
            <a:r>
              <a:rPr lang="en-US" altLang="ko-KR" sz="800" dirty="0" smtClean="0">
                <a:solidFill>
                  <a:schemeClr val="tx1"/>
                </a:solidFill>
              </a:rPr>
              <a:t>, ’21</a:t>
            </a:r>
            <a:r>
              <a:rPr lang="ko-KR" altLang="en-US" sz="800" dirty="0" smtClean="0">
                <a:solidFill>
                  <a:schemeClr val="tx1"/>
                </a:solidFill>
              </a:rPr>
              <a:t>년 면세산업 규모 </a:t>
            </a:r>
            <a:r>
              <a:rPr lang="en-US" altLang="ko-KR" sz="800" dirty="0" smtClean="0">
                <a:solidFill>
                  <a:schemeClr val="tx1"/>
                </a:solidFill>
              </a:rPr>
              <a:t>21.4</a:t>
            </a:r>
            <a:r>
              <a:rPr lang="ko-KR" altLang="en-US" sz="800" dirty="0" smtClean="0">
                <a:solidFill>
                  <a:schemeClr val="tx1"/>
                </a:solidFill>
              </a:rPr>
              <a:t>조원 전망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Source: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현대경제연구원</a:t>
            </a:r>
            <a:r>
              <a:rPr lang="en-US" altLang="ko-KR" sz="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한국관광공사</a:t>
            </a:r>
            <a:r>
              <a:rPr lang="en-US" altLang="ko-KR" sz="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한국면세점협회</a:t>
            </a:r>
            <a:r>
              <a:rPr lang="en-US" altLang="ko-KR" sz="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미디어리서치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2" name="양쪽 모서리가 잘린 사각형 1"/>
          <p:cNvSpPr/>
          <p:nvPr/>
        </p:nvSpPr>
        <p:spPr>
          <a:xfrm flipV="1">
            <a:off x="6012160" y="2661295"/>
            <a:ext cx="1872208" cy="263649"/>
          </a:xfrm>
          <a:prstGeom prst="snip2SameRect">
            <a:avLst>
              <a:gd name="adj1" fmla="val 50000"/>
              <a:gd name="adj2" fmla="val 0"/>
            </a:avLst>
          </a:prstGeom>
          <a:gradFill>
            <a:gsLst>
              <a:gs pos="0">
                <a:schemeClr val="bg1">
                  <a:lumMod val="44000"/>
                </a:schemeClr>
              </a:gs>
              <a:gs pos="50000">
                <a:schemeClr val="bg1">
                  <a:lumMod val="83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3120028" y="808617"/>
            <a:ext cx="1440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b="1" dirty="0"/>
              <a:t>1</a:t>
            </a:r>
            <a:endParaRPr lang="ko-KR" altLang="en-US" sz="11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7614260" y="808717"/>
            <a:ext cx="1440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b="1" dirty="0" smtClean="0"/>
              <a:t>2</a:t>
            </a:r>
            <a:endParaRPr lang="ko-KR" altLang="en-US" sz="1100" b="1" dirty="0"/>
          </a:p>
        </p:txBody>
      </p:sp>
      <p:sp>
        <p:nvSpPr>
          <p:cNvPr id="45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5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395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차트 3"/>
          <p:cNvGraphicFramePr/>
          <p:nvPr>
            <p:extLst>
              <p:ext uri="{D42A27DB-BD31-4B8C-83A1-F6EECF244321}">
                <p14:modId xmlns:p14="http://schemas.microsoft.com/office/powerpoint/2010/main" val="2326198085"/>
              </p:ext>
            </p:extLst>
          </p:nvPr>
        </p:nvGraphicFramePr>
        <p:xfrm>
          <a:off x="111572" y="1196752"/>
          <a:ext cx="221990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4" name="직사각형 23"/>
          <p:cNvSpPr/>
          <p:nvPr/>
        </p:nvSpPr>
        <p:spPr>
          <a:xfrm>
            <a:off x="1382440" y="4454004"/>
            <a:ext cx="648072" cy="4320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00" b="0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en-US" altLang="en-US" sz="1000" b="1" dirty="0">
                <a:solidFill>
                  <a:schemeClr val="bg1"/>
                </a:solidFill>
              </a:rPr>
              <a:t>8.1</a:t>
            </a:r>
          </a:p>
          <a:p>
            <a:pPr algn="ctr">
              <a:defRPr sz="800" b="0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en-US" altLang="en-US" sz="1000" b="1" dirty="0">
                <a:solidFill>
                  <a:schemeClr val="bg1"/>
                </a:solidFill>
              </a:rPr>
              <a:t>(46.8%)</a:t>
            </a:r>
            <a:endParaRPr lang="en-US" altLang="en-US" sz="1000" b="1" dirty="0"/>
          </a:p>
        </p:txBody>
      </p:sp>
      <p:sp>
        <p:nvSpPr>
          <p:cNvPr id="6" name="직사각형 5"/>
          <p:cNvSpPr/>
          <p:nvPr/>
        </p:nvSpPr>
        <p:spPr>
          <a:xfrm>
            <a:off x="111572" y="5661248"/>
            <a:ext cx="8924924" cy="57606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/>
              <a:t>방한 중국 관광객 연평균 </a:t>
            </a:r>
            <a:r>
              <a:rPr lang="en-US" altLang="ko-KR" sz="1500" b="1" dirty="0" smtClean="0"/>
              <a:t>29.9% </a:t>
            </a:r>
            <a:r>
              <a:rPr lang="ko-KR" altLang="en-US" sz="1500" b="1" dirty="0" smtClean="0"/>
              <a:t>증가</a:t>
            </a:r>
            <a:r>
              <a:rPr lang="en-US" altLang="ko-KR" sz="1500" b="1" dirty="0" smtClean="0"/>
              <a:t>,</a:t>
            </a:r>
          </a:p>
          <a:p>
            <a:pPr algn="ctr"/>
            <a:r>
              <a:rPr lang="ko-KR" altLang="en-US" sz="1500" b="1" dirty="0" smtClean="0"/>
              <a:t>중국 관광객 유치를 위한 주변국과의 경쟁 심화</a:t>
            </a:r>
            <a:endParaRPr lang="en-US" altLang="ko-KR" sz="1500" b="1" dirty="0" smtClean="0"/>
          </a:p>
        </p:txBody>
      </p:sp>
      <p:graphicFrame>
        <p:nvGraphicFramePr>
          <p:cNvPr id="12" name="차트 11"/>
          <p:cNvGraphicFramePr/>
          <p:nvPr>
            <p:extLst>
              <p:ext uri="{D42A27DB-BD31-4B8C-83A1-F6EECF244321}">
                <p14:modId xmlns:p14="http://schemas.microsoft.com/office/powerpoint/2010/main" val="1866809057"/>
              </p:ext>
            </p:extLst>
          </p:nvPr>
        </p:nvGraphicFramePr>
        <p:xfrm>
          <a:off x="3339232" y="1700808"/>
          <a:ext cx="1872208" cy="3816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직사각형 12"/>
          <p:cNvSpPr/>
          <p:nvPr/>
        </p:nvSpPr>
        <p:spPr>
          <a:xfrm>
            <a:off x="6299006" y="1484784"/>
            <a:ext cx="2664296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태국</a:t>
            </a:r>
            <a:endParaRPr lang="en-US" altLang="ko-KR" b="1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300192" y="3492440"/>
            <a:ext cx="2664296" cy="4320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일본</a:t>
            </a:r>
            <a:endParaRPr lang="en-US" altLang="ko-KR" b="1" dirty="0" smtClean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28184" y="1940639"/>
            <a:ext cx="26654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b="1" i="1" dirty="0" smtClean="0">
                <a:solidFill>
                  <a:srgbClr val="663300"/>
                </a:solidFill>
              </a:rPr>
              <a:t>“</a:t>
            </a:r>
            <a:r>
              <a:rPr lang="ko-KR" altLang="en-US" sz="1200" b="1" i="1" dirty="0" smtClean="0">
                <a:solidFill>
                  <a:srgbClr val="663300"/>
                </a:solidFill>
              </a:rPr>
              <a:t>규제 완화</a:t>
            </a:r>
            <a:r>
              <a:rPr lang="en-US" altLang="ko-KR" sz="1200" b="1" i="1" dirty="0">
                <a:solidFill>
                  <a:srgbClr val="663300"/>
                </a:solidFill>
              </a:rPr>
              <a:t> </a:t>
            </a:r>
            <a:r>
              <a:rPr lang="en-US" altLang="ko-KR" sz="1200" b="1" i="1" dirty="0" smtClean="0">
                <a:solidFill>
                  <a:srgbClr val="663300"/>
                </a:solidFill>
              </a:rPr>
              <a:t>/ </a:t>
            </a:r>
            <a:r>
              <a:rPr lang="ko-KR" altLang="en-US" sz="1200" b="1" i="1" dirty="0" smtClean="0">
                <a:solidFill>
                  <a:srgbClr val="663300"/>
                </a:solidFill>
              </a:rPr>
              <a:t>관광 상품 질 제고</a:t>
            </a:r>
            <a:r>
              <a:rPr lang="en-US" altLang="ko-KR" sz="1200" b="1" i="1" dirty="0" smtClean="0">
                <a:solidFill>
                  <a:srgbClr val="663300"/>
                </a:solidFill>
              </a:rPr>
              <a:t>”</a:t>
            </a:r>
          </a:p>
          <a:p>
            <a:pPr algn="ctr">
              <a:lnSpc>
                <a:spcPct val="150000"/>
              </a:lnSpc>
            </a:pPr>
            <a:endParaRPr lang="en-US" altLang="ko-KR" sz="600" b="1" i="1" dirty="0" smtClean="0">
              <a:solidFill>
                <a:srgbClr val="66330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/>
              <a:t>중국관광객 대상 비자 수수료 면제</a:t>
            </a:r>
            <a:endParaRPr lang="en-US" altLang="ko-KR" sz="10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/>
              <a:t>저가 패키지 근절 위해 여행사 </a:t>
            </a:r>
            <a:r>
              <a:rPr lang="ko-KR" altLang="en-US" sz="1000" dirty="0" err="1" smtClean="0"/>
              <a:t>인증제</a:t>
            </a:r>
            <a:r>
              <a:rPr lang="ko-KR" altLang="en-US" sz="1000" dirty="0" smtClean="0"/>
              <a:t> 도입 등 정부 차원의 관광 품질 관리</a:t>
            </a:r>
            <a:endParaRPr lang="ko-KR" altLang="en-US" sz="1050" dirty="0"/>
          </a:p>
        </p:txBody>
      </p:sp>
      <p:sp>
        <p:nvSpPr>
          <p:cNvPr id="16" name="TextBox 15"/>
          <p:cNvSpPr txBox="1"/>
          <p:nvPr/>
        </p:nvSpPr>
        <p:spPr>
          <a:xfrm>
            <a:off x="6228184" y="3924488"/>
            <a:ext cx="2810684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b="1" i="1" dirty="0" smtClean="0">
                <a:solidFill>
                  <a:srgbClr val="663300"/>
                </a:solidFill>
              </a:rPr>
              <a:t>“</a:t>
            </a:r>
            <a:r>
              <a:rPr lang="ko-KR" altLang="en-US" sz="1200" b="1" i="1" dirty="0" smtClean="0">
                <a:solidFill>
                  <a:srgbClr val="663300"/>
                </a:solidFill>
              </a:rPr>
              <a:t>규제 완화</a:t>
            </a:r>
            <a:r>
              <a:rPr lang="en-US" altLang="ko-KR" sz="1200" b="1" i="1" dirty="0">
                <a:solidFill>
                  <a:srgbClr val="663300"/>
                </a:solidFill>
              </a:rPr>
              <a:t> </a:t>
            </a:r>
            <a:r>
              <a:rPr lang="en-US" altLang="ko-KR" sz="1200" b="1" i="1" dirty="0" smtClean="0">
                <a:solidFill>
                  <a:srgbClr val="663300"/>
                </a:solidFill>
              </a:rPr>
              <a:t>/ </a:t>
            </a:r>
            <a:r>
              <a:rPr lang="ko-KR" altLang="en-US" sz="1200" b="1" i="1" dirty="0" smtClean="0">
                <a:solidFill>
                  <a:srgbClr val="663300"/>
                </a:solidFill>
              </a:rPr>
              <a:t>인프라 확충</a:t>
            </a:r>
            <a:r>
              <a:rPr lang="en-US" altLang="ko-KR" sz="1200" b="1" i="1" dirty="0" smtClean="0">
                <a:solidFill>
                  <a:srgbClr val="663300"/>
                </a:solidFill>
              </a:rPr>
              <a:t>”</a:t>
            </a:r>
          </a:p>
          <a:p>
            <a:pPr algn="ctr">
              <a:lnSpc>
                <a:spcPct val="150000"/>
              </a:lnSpc>
            </a:pPr>
            <a:endParaRPr lang="en-US" altLang="ko-KR" sz="600" b="1" i="1" dirty="0" smtClean="0">
              <a:solidFill>
                <a:srgbClr val="66330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 smtClean="0"/>
              <a:t>대상 면세품목</a:t>
            </a:r>
            <a:r>
              <a:rPr lang="en-US" altLang="ko-KR" sz="1000" dirty="0" smtClean="0"/>
              <a:t>/</a:t>
            </a:r>
            <a:r>
              <a:rPr lang="ko-KR" altLang="en-US" sz="1000" dirty="0" smtClean="0"/>
              <a:t>점포</a:t>
            </a:r>
            <a:r>
              <a:rPr lang="en-US" altLang="ko-KR" sz="1000" dirty="0" smtClean="0"/>
              <a:t>/</a:t>
            </a:r>
            <a:r>
              <a:rPr lang="ko-KR" altLang="en-US" sz="1000" dirty="0" smtClean="0"/>
              <a:t>가격 확대 등 면세</a:t>
            </a:r>
            <a:endParaRPr lang="en-US" altLang="ko-KR" sz="1000" dirty="0" smtClean="0"/>
          </a:p>
          <a:p>
            <a:pPr>
              <a:lnSpc>
                <a:spcPct val="150000"/>
              </a:lnSpc>
            </a:pPr>
            <a:r>
              <a:rPr lang="en-US" altLang="ko-KR" sz="1000" dirty="0"/>
              <a:t> </a:t>
            </a:r>
            <a:r>
              <a:rPr lang="en-US" altLang="ko-KR" sz="1000" dirty="0" smtClean="0"/>
              <a:t> </a:t>
            </a:r>
            <a:r>
              <a:rPr lang="ko-KR" altLang="en-US" sz="1000" dirty="0"/>
              <a:t> </a:t>
            </a:r>
            <a:r>
              <a:rPr lang="ko-KR" altLang="en-US" sz="1000" dirty="0" smtClean="0"/>
              <a:t>    제도 개정</a:t>
            </a:r>
            <a:endParaRPr lang="en-US" altLang="ko-KR" sz="100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 smtClean="0"/>
              <a:t>중국 관광객 복수 비자 발급 요건 완화</a:t>
            </a:r>
            <a:endParaRPr lang="en-US" altLang="ko-KR" sz="1050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 smtClean="0"/>
              <a:t>공항 증편</a:t>
            </a:r>
            <a:r>
              <a:rPr lang="en-US" altLang="ko-KR" sz="1050" dirty="0" smtClean="0"/>
              <a:t>, </a:t>
            </a:r>
            <a:r>
              <a:rPr lang="ko-KR" altLang="en-US" sz="1050" dirty="0" smtClean="0"/>
              <a:t>호텔 등 서비스 인프라 확충</a:t>
            </a:r>
            <a:endParaRPr lang="ko-KR" altLang="en-US" sz="1050" dirty="0"/>
          </a:p>
        </p:txBody>
      </p:sp>
      <p:sp>
        <p:nvSpPr>
          <p:cNvPr id="18" name="제목 1"/>
          <p:cNvSpPr>
            <a:spLocks noGrp="1"/>
          </p:cNvSpPr>
          <p:nvPr>
            <p:ph type="ctrTitle"/>
          </p:nvPr>
        </p:nvSpPr>
        <p:spPr>
          <a:xfrm>
            <a:off x="107504" y="260648"/>
            <a:ext cx="8928992" cy="504056"/>
          </a:xfrm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입지 조건 등으로 인해 방한 관광객은 연평균 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11.5% 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증가하고 있으나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, 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주변국과의</a:t>
            </a:r>
            <a:r>
              <a:rPr lang="en-US" altLang="ko-KR" sz="1800" b="1" dirty="0" smtClean="0">
                <a:solidFill>
                  <a:schemeClr val="tx2"/>
                </a:solidFill>
              </a:rPr>
              <a:t/>
            </a:r>
            <a:br>
              <a:rPr lang="en-US" altLang="ko-KR" sz="1800" b="1" dirty="0" smtClean="0">
                <a:solidFill>
                  <a:schemeClr val="tx2"/>
                </a:solidFill>
              </a:rPr>
            </a:br>
            <a:r>
              <a:rPr lang="ko-KR" altLang="en-US" sz="1800" b="1" dirty="0" smtClean="0">
                <a:solidFill>
                  <a:schemeClr val="tx2"/>
                </a:solidFill>
              </a:rPr>
              <a:t>관광객 유치 경쟁이 심화되고 있음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79512" y="908720"/>
            <a:ext cx="288032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300" b="1" dirty="0" smtClean="0"/>
              <a:t>방한 관광객 추이</a:t>
            </a:r>
            <a:endParaRPr lang="en-US" altLang="ko-KR" sz="1300" b="1" dirty="0" smtClean="0"/>
          </a:p>
          <a:p>
            <a:pPr algn="ctr"/>
            <a:endParaRPr lang="en-US" altLang="ko-KR" sz="1200" b="1" dirty="0"/>
          </a:p>
          <a:p>
            <a:r>
              <a:rPr lang="en-US" altLang="ko-KR" sz="1300" b="1" dirty="0" smtClean="0"/>
              <a:t>(</a:t>
            </a:r>
            <a:r>
              <a:rPr lang="ko-KR" altLang="en-US" sz="1300" b="1" dirty="0" smtClean="0"/>
              <a:t>단위</a:t>
            </a:r>
            <a:r>
              <a:rPr lang="en-US" altLang="ko-KR" sz="1300" b="1" dirty="0" smtClean="0"/>
              <a:t>:</a:t>
            </a:r>
            <a:r>
              <a:rPr lang="ko-KR" altLang="en-US" sz="1300" b="1" dirty="0" err="1" smtClean="0"/>
              <a:t>백만명</a:t>
            </a:r>
            <a:r>
              <a:rPr lang="en-US" altLang="ko-KR" sz="1300" b="1" dirty="0" smtClean="0"/>
              <a:t>)</a:t>
            </a:r>
            <a:endParaRPr lang="ko-KR" altLang="en-US" sz="1300" b="1" dirty="0"/>
          </a:p>
        </p:txBody>
      </p:sp>
      <p:sp>
        <p:nvSpPr>
          <p:cNvPr id="20" name="직사각형 19"/>
          <p:cNvSpPr/>
          <p:nvPr/>
        </p:nvSpPr>
        <p:spPr>
          <a:xfrm>
            <a:off x="3347864" y="889695"/>
            <a:ext cx="5616624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300" b="1" dirty="0" smtClean="0"/>
              <a:t>국가별 중국 관광객 추이 및 주요 정책</a:t>
            </a:r>
            <a:endParaRPr lang="en-US" altLang="ko-KR" sz="1300" b="1" dirty="0" smtClean="0"/>
          </a:p>
          <a:p>
            <a:pPr algn="ctr"/>
            <a:endParaRPr lang="en-US" altLang="ko-KR" sz="1300" b="1" dirty="0"/>
          </a:p>
          <a:p>
            <a:r>
              <a:rPr lang="en-US" altLang="ko-KR" sz="1300" b="1" dirty="0" smtClean="0"/>
              <a:t>(</a:t>
            </a:r>
            <a:r>
              <a:rPr lang="ko-KR" altLang="en-US" sz="1300" b="1" dirty="0" smtClean="0"/>
              <a:t>단위</a:t>
            </a:r>
            <a:r>
              <a:rPr lang="en-US" altLang="ko-KR" sz="1300" b="1" dirty="0" smtClean="0"/>
              <a:t>:</a:t>
            </a:r>
            <a:r>
              <a:rPr lang="ko-KR" altLang="en-US" sz="1300" b="1" dirty="0" err="1" smtClean="0"/>
              <a:t>백만명</a:t>
            </a:r>
            <a:r>
              <a:rPr lang="en-US" altLang="ko-KR" sz="1300" b="1" dirty="0" smtClean="0"/>
              <a:t>)</a:t>
            </a:r>
            <a:endParaRPr lang="ko-KR" altLang="en-US" sz="1300" b="1" dirty="0"/>
          </a:p>
        </p:txBody>
      </p:sp>
      <p:cxnSp>
        <p:nvCxnSpPr>
          <p:cNvPr id="21" name="직선 연결선 20"/>
          <p:cNvCxnSpPr/>
          <p:nvPr/>
        </p:nvCxnSpPr>
        <p:spPr>
          <a:xfrm>
            <a:off x="179512" y="1196752"/>
            <a:ext cx="288032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3347864" y="1196752"/>
            <a:ext cx="561662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076056" y="1383184"/>
            <a:ext cx="1080120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b="1" dirty="0" smtClean="0"/>
              <a:t>CAGR</a:t>
            </a:r>
          </a:p>
          <a:p>
            <a:pPr algn="r"/>
            <a:r>
              <a:rPr lang="en-US" altLang="ko-KR" sz="1000" i="1" u="sng" dirty="0" smtClean="0"/>
              <a:t>(‘12~16)</a:t>
            </a:r>
          </a:p>
          <a:p>
            <a:pPr>
              <a:lnSpc>
                <a:spcPct val="150000"/>
              </a:lnSpc>
            </a:pPr>
            <a:endParaRPr lang="en-US" altLang="ko-KR" sz="1000" dirty="0"/>
          </a:p>
          <a:p>
            <a:pPr algn="r">
              <a:lnSpc>
                <a:spcPct val="150000"/>
              </a:lnSpc>
            </a:pPr>
            <a:r>
              <a:rPr lang="ko-KR" altLang="en-US" sz="1000" b="1" dirty="0" smtClean="0"/>
              <a:t>태국 </a:t>
            </a:r>
            <a:r>
              <a:rPr lang="en-US" altLang="ko-KR" sz="1000" b="1" dirty="0" smtClean="0"/>
              <a:t>+40.5%</a:t>
            </a:r>
          </a:p>
          <a:p>
            <a:pPr algn="r">
              <a:lnSpc>
                <a:spcPct val="150000"/>
              </a:lnSpc>
            </a:pPr>
            <a:r>
              <a:rPr lang="ko-KR" altLang="en-US" sz="1000" b="1" dirty="0" smtClean="0"/>
              <a:t>한국 </a:t>
            </a:r>
            <a:r>
              <a:rPr lang="en-US" altLang="ko-KR" sz="1000" b="1" dirty="0" smtClean="0"/>
              <a:t>+29.9%</a:t>
            </a:r>
          </a:p>
          <a:p>
            <a:pPr algn="r">
              <a:lnSpc>
                <a:spcPct val="150000"/>
              </a:lnSpc>
            </a:pPr>
            <a:endParaRPr lang="en-US" altLang="ko-KR" sz="1000" b="1" dirty="0" smtClean="0"/>
          </a:p>
          <a:p>
            <a:pPr algn="r">
              <a:lnSpc>
                <a:spcPct val="150000"/>
              </a:lnSpc>
            </a:pPr>
            <a:r>
              <a:rPr lang="ko-KR" altLang="en-US" sz="1000" b="1" dirty="0" smtClean="0"/>
              <a:t>일본 </a:t>
            </a:r>
            <a:r>
              <a:rPr lang="en-US" altLang="ko-KR" sz="1000" b="1" dirty="0" smtClean="0"/>
              <a:t>+34.2%</a:t>
            </a:r>
            <a:endParaRPr lang="ko-KR" altLang="en-US" sz="10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2051720" y="1411903"/>
            <a:ext cx="108012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b="1" dirty="0" smtClean="0"/>
              <a:t>CAGR</a:t>
            </a:r>
          </a:p>
          <a:p>
            <a:pPr algn="r"/>
            <a:r>
              <a:rPr lang="en-US" altLang="ko-KR" sz="1000" i="1" u="sng" dirty="0" smtClean="0"/>
              <a:t>(‘12~16)</a:t>
            </a:r>
          </a:p>
          <a:p>
            <a:pPr>
              <a:lnSpc>
                <a:spcPct val="150000"/>
              </a:lnSpc>
            </a:pPr>
            <a:endParaRPr lang="en-US" altLang="ko-KR" sz="1000" dirty="0"/>
          </a:p>
          <a:p>
            <a:pPr algn="r">
              <a:lnSpc>
                <a:spcPct val="150000"/>
              </a:lnSpc>
            </a:pPr>
            <a:r>
              <a:rPr lang="ko-KR" altLang="en-US" sz="1000" dirty="0" smtClean="0"/>
              <a:t>전체 </a:t>
            </a:r>
            <a:r>
              <a:rPr lang="en-US" altLang="ko-KR" sz="1400" b="1" dirty="0" smtClean="0"/>
              <a:t>+</a:t>
            </a:r>
            <a:r>
              <a:rPr lang="en-US" altLang="ko-KR" sz="1000" b="1" dirty="0" smtClean="0"/>
              <a:t>11.5%</a:t>
            </a:r>
          </a:p>
          <a:p>
            <a:pPr algn="r">
              <a:lnSpc>
                <a:spcPct val="150000"/>
              </a:lnSpc>
            </a:pPr>
            <a:endParaRPr lang="en-US" altLang="ko-KR" sz="1000" dirty="0" smtClean="0"/>
          </a:p>
          <a:p>
            <a:pPr algn="r">
              <a:lnSpc>
                <a:spcPct val="150000"/>
              </a:lnSpc>
            </a:pPr>
            <a:r>
              <a:rPr lang="ko-KR" altLang="en-US" sz="1000" dirty="0" smtClean="0"/>
              <a:t>기타 </a:t>
            </a:r>
            <a:r>
              <a:rPr lang="en-US" altLang="ko-KR" sz="1400" b="1" dirty="0" smtClean="0"/>
              <a:t>+</a:t>
            </a:r>
            <a:r>
              <a:rPr lang="en-US" altLang="ko-KR" sz="1000" b="1" dirty="0" smtClean="0">
                <a:solidFill>
                  <a:schemeClr val="bg1"/>
                </a:solidFill>
              </a:rPr>
              <a:t>0</a:t>
            </a:r>
            <a:r>
              <a:rPr lang="en-US" altLang="ko-KR" sz="1000" b="1" dirty="0" smtClean="0"/>
              <a:t>9.5%</a:t>
            </a:r>
          </a:p>
          <a:p>
            <a:pPr algn="r">
              <a:lnSpc>
                <a:spcPct val="150000"/>
              </a:lnSpc>
            </a:pPr>
            <a:endParaRPr lang="en-US" altLang="ko-KR" sz="1000" dirty="0" smtClean="0"/>
          </a:p>
          <a:p>
            <a:pPr algn="r">
              <a:lnSpc>
                <a:spcPct val="150000"/>
              </a:lnSpc>
            </a:pPr>
            <a:r>
              <a:rPr lang="ko-KR" altLang="en-US" sz="1000" dirty="0" smtClean="0"/>
              <a:t>일본 ▲</a:t>
            </a:r>
            <a:r>
              <a:rPr lang="en-US" altLang="ko-KR" sz="1000" b="1" dirty="0" smtClean="0"/>
              <a:t>10.1%</a:t>
            </a:r>
            <a:endParaRPr lang="ko-KR" altLang="en-US" sz="1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051720" y="4524360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663300"/>
                </a:solidFill>
              </a:rPr>
              <a:t>중국 </a:t>
            </a:r>
            <a:r>
              <a:rPr lang="en-US" altLang="ko-KR" sz="1200" b="1" dirty="0" smtClean="0">
                <a:solidFill>
                  <a:srgbClr val="663300"/>
                </a:solidFill>
              </a:rPr>
              <a:t>+29.9%</a:t>
            </a:r>
            <a:endParaRPr lang="ko-KR" altLang="en-US" b="1" dirty="0">
              <a:solidFill>
                <a:srgbClr val="663300"/>
              </a:solidFill>
            </a:endParaRPr>
          </a:p>
        </p:txBody>
      </p:sp>
      <p:cxnSp>
        <p:nvCxnSpPr>
          <p:cNvPr id="26" name="직선 연결선 25"/>
          <p:cNvCxnSpPr/>
          <p:nvPr/>
        </p:nvCxnSpPr>
        <p:spPr>
          <a:xfrm>
            <a:off x="2195736" y="4530814"/>
            <a:ext cx="792088" cy="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>
          <a:xfrm>
            <a:off x="2195736" y="4787099"/>
            <a:ext cx="792088" cy="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2977220" y="4781646"/>
            <a:ext cx="468052" cy="59157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V="1">
            <a:off x="2983570" y="1648534"/>
            <a:ext cx="461702" cy="288228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fla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325" y="3546663"/>
            <a:ext cx="514350" cy="333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fla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325" y="1534090"/>
            <a:ext cx="514350" cy="333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67544" y="2701528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11.1</a:t>
            </a:r>
            <a:endParaRPr lang="ko-KR" altLang="en-US" sz="12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1418444" y="1534090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17.2</a:t>
            </a:r>
            <a:endParaRPr lang="ko-KR" altLang="en-US" sz="1200" b="1" dirty="0"/>
          </a:p>
        </p:txBody>
      </p:sp>
      <p:sp>
        <p:nvSpPr>
          <p:cNvPr id="31" name="직사각형 30"/>
          <p:cNvSpPr/>
          <p:nvPr/>
        </p:nvSpPr>
        <p:spPr>
          <a:xfrm>
            <a:off x="414586" y="4552553"/>
            <a:ext cx="648072" cy="4320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00" b="0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en-US" altLang="en-US" sz="1000" b="1" dirty="0" smtClean="0">
                <a:solidFill>
                  <a:schemeClr val="bg1"/>
                </a:solidFill>
              </a:rPr>
              <a:t>2.8</a:t>
            </a:r>
            <a:endParaRPr lang="en-US" altLang="en-US" sz="1000" b="1" dirty="0">
              <a:solidFill>
                <a:schemeClr val="bg1"/>
              </a:solidFill>
            </a:endParaRPr>
          </a:p>
          <a:p>
            <a:pPr algn="ctr">
              <a:defRPr sz="800" b="0" i="0" u="none" strike="noStrike" kern="1200" baseline="0">
                <a:solidFill>
                  <a:prstClr val="white"/>
                </a:solidFill>
                <a:latin typeface="+mn-lt"/>
                <a:ea typeface="+mn-ea"/>
                <a:cs typeface="+mn-cs"/>
              </a:defRPr>
            </a:pPr>
            <a:r>
              <a:rPr lang="en-US" altLang="en-US" sz="1000" b="1" dirty="0" smtClean="0">
                <a:solidFill>
                  <a:schemeClr val="bg1"/>
                </a:solidFill>
              </a:rPr>
              <a:t>(25.5%)</a:t>
            </a:r>
            <a:endParaRPr lang="en-US" altLang="en-US" sz="1000" b="1" dirty="0"/>
          </a:p>
        </p:txBody>
      </p:sp>
      <p:sp>
        <p:nvSpPr>
          <p:cNvPr id="34" name="바닥글 개체 틀 15"/>
          <p:cNvSpPr txBox="1">
            <a:spLocks/>
          </p:cNvSpPr>
          <p:nvPr/>
        </p:nvSpPr>
        <p:spPr>
          <a:xfrm>
            <a:off x="107504" y="6165304"/>
            <a:ext cx="8928992" cy="6926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800" dirty="0" smtClean="0">
                <a:solidFill>
                  <a:schemeClr val="tx1"/>
                </a:solidFill>
              </a:rPr>
              <a:t>1. </a:t>
            </a:r>
            <a:r>
              <a:rPr lang="ko-KR" altLang="en-US" sz="800" dirty="0" smtClean="0">
                <a:solidFill>
                  <a:schemeClr val="tx1"/>
                </a:solidFill>
              </a:rPr>
              <a:t>외래관광객 실태조사 </a:t>
            </a:r>
            <a:r>
              <a:rPr lang="en-US" altLang="ko-KR" sz="800" dirty="0" smtClean="0">
                <a:solidFill>
                  <a:schemeClr val="tx1"/>
                </a:solidFill>
              </a:rPr>
              <a:t>’15</a:t>
            </a:r>
            <a:r>
              <a:rPr lang="ko-KR" altLang="en-US" sz="800" dirty="0" smtClean="0">
                <a:solidFill>
                  <a:schemeClr val="tx1"/>
                </a:solidFill>
              </a:rPr>
              <a:t>년 결과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중복응답 가능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Source: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한국관광공사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37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6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77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23528" y="5373216"/>
            <a:ext cx="8496944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경쟁국인 일본은 외국인 관광객 유치 확대를 위해 규제 완화 시행 중</a:t>
            </a:r>
            <a:endParaRPr lang="en-US" altLang="ko-KR" b="1" dirty="0" smtClean="0"/>
          </a:p>
        </p:txBody>
      </p:sp>
      <p:sp>
        <p:nvSpPr>
          <p:cNvPr id="7" name="제목 1"/>
          <p:cNvSpPr txBox="1">
            <a:spLocks/>
          </p:cNvSpPr>
          <p:nvPr/>
        </p:nvSpPr>
        <p:spPr>
          <a:xfrm>
            <a:off x="107504" y="260648"/>
            <a:ext cx="8712968" cy="5040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경쟁국의 규제 완화와 달리 한국 관광산업은 각종 규제로 인해 성장에 제약을 받고</a:t>
            </a:r>
            <a:endParaRPr lang="en-US" altLang="ko-KR" sz="1800" b="1" dirty="0" smtClean="0">
              <a:solidFill>
                <a:schemeClr val="tx2"/>
              </a:solidFill>
            </a:endParaRPr>
          </a:p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있음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827584" y="1195958"/>
            <a:ext cx="259228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/>
        </p:nvCxnSpPr>
        <p:spPr>
          <a:xfrm>
            <a:off x="3563888" y="1196752"/>
            <a:ext cx="259228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6300192" y="1196752"/>
            <a:ext cx="259228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3563888" y="908109"/>
            <a:ext cx="25922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/>
              <a:t>여가 </a:t>
            </a:r>
            <a:r>
              <a:rPr lang="en-US" altLang="ko-KR" sz="1200" b="1" dirty="0" smtClean="0"/>
              <a:t>/ </a:t>
            </a:r>
            <a:r>
              <a:rPr lang="ko-KR" altLang="en-US" sz="1200" b="1" dirty="0" smtClean="0"/>
              <a:t>여행 관련</a:t>
            </a:r>
            <a:endParaRPr lang="en-US" altLang="ko-KR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827584" y="908720"/>
            <a:ext cx="25922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/>
              <a:t>숙박 </a:t>
            </a:r>
            <a:r>
              <a:rPr lang="en-US" altLang="ko-KR" sz="1200" b="1" dirty="0" smtClean="0"/>
              <a:t>/ </a:t>
            </a:r>
            <a:r>
              <a:rPr lang="ko-KR" altLang="en-US" sz="1200" b="1" dirty="0" err="1" smtClean="0"/>
              <a:t>음식점업</a:t>
            </a:r>
            <a:r>
              <a:rPr lang="ko-KR" altLang="en-US" sz="1200" b="1" dirty="0" smtClean="0"/>
              <a:t> 관련</a:t>
            </a:r>
            <a:endParaRPr lang="en-US" altLang="ko-KR" sz="1200" b="1" dirty="0"/>
          </a:p>
        </p:txBody>
      </p:sp>
      <p:sp>
        <p:nvSpPr>
          <p:cNvPr id="13" name="직사각형 12"/>
          <p:cNvSpPr/>
          <p:nvPr/>
        </p:nvSpPr>
        <p:spPr>
          <a:xfrm>
            <a:off x="6300192" y="908108"/>
            <a:ext cx="25922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 smtClean="0"/>
              <a:t>쇼핑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면세점</a:t>
            </a:r>
            <a:r>
              <a:rPr lang="en-US" altLang="ko-KR" sz="1200" b="1" dirty="0" smtClean="0"/>
              <a:t>) </a:t>
            </a:r>
            <a:r>
              <a:rPr lang="ko-KR" altLang="en-US" sz="1200" b="1" dirty="0" smtClean="0"/>
              <a:t>관련</a:t>
            </a:r>
            <a:endParaRPr lang="en-US" altLang="ko-KR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827584" y="1194632"/>
            <a:ext cx="25922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endParaRPr lang="en-US" altLang="ko-KR" sz="1100" b="1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ko-KR" altLang="en-US" sz="1100" b="1" u="sng" dirty="0" smtClean="0"/>
              <a:t>숙박시설의 환경개선 부담금 부과</a:t>
            </a:r>
            <a:endParaRPr lang="en-US" altLang="ko-KR" sz="1100" b="1" u="sng" dirty="0" smtClean="0"/>
          </a:p>
          <a:p>
            <a:pPr marL="171450" indent="-171450">
              <a:buFont typeface="Arial" pitchFamily="34" charset="0"/>
              <a:buChar char="•"/>
            </a:pPr>
            <a:endParaRPr lang="en-US" altLang="ko-KR" sz="1100" b="1" u="sng" dirty="0" smtClean="0"/>
          </a:p>
          <a:p>
            <a:r>
              <a:rPr lang="en-US" altLang="ko-KR" sz="1100" b="1" dirty="0"/>
              <a:t> </a:t>
            </a:r>
            <a:r>
              <a:rPr lang="en-US" altLang="ko-KR" sz="1100" b="1" dirty="0" smtClean="0"/>
              <a:t>   - </a:t>
            </a:r>
            <a:r>
              <a:rPr lang="ko-KR" altLang="en-US" sz="1100" dirty="0" smtClean="0"/>
              <a:t>읍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면 지역 시설에 대한 교통</a:t>
            </a:r>
            <a:endParaRPr lang="en-US" altLang="ko-KR" sz="1100" dirty="0" smtClean="0"/>
          </a:p>
          <a:p>
            <a:r>
              <a:rPr lang="ko-KR" altLang="en-US" sz="1100" dirty="0" smtClean="0"/>
              <a:t>      유발 부담금 부과로 지역 경제 </a:t>
            </a:r>
            <a:endParaRPr lang="en-US" altLang="ko-KR" sz="1100" dirty="0" smtClean="0"/>
          </a:p>
          <a:p>
            <a:r>
              <a:rPr lang="en-US" altLang="ko-KR" sz="1100" dirty="0"/>
              <a:t> </a:t>
            </a:r>
            <a:r>
              <a:rPr lang="en-US" altLang="ko-KR" sz="1100" dirty="0" smtClean="0"/>
              <a:t>     </a:t>
            </a:r>
            <a:r>
              <a:rPr lang="ko-KR" altLang="en-US" sz="1100" dirty="0" smtClean="0"/>
              <a:t>활성화 저해 </a:t>
            </a:r>
            <a:endParaRPr lang="ko-KR" altLang="en-US" sz="1100" dirty="0"/>
          </a:p>
        </p:txBody>
      </p:sp>
      <p:sp>
        <p:nvSpPr>
          <p:cNvPr id="15" name="TextBox 14"/>
          <p:cNvSpPr txBox="1"/>
          <p:nvPr/>
        </p:nvSpPr>
        <p:spPr>
          <a:xfrm>
            <a:off x="3563888" y="1196752"/>
            <a:ext cx="259228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endParaRPr lang="en-US" altLang="ko-KR" sz="1100" b="1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ko-KR" altLang="en-US" sz="1100" b="1" u="sng" dirty="0" smtClean="0"/>
              <a:t>관광단지 내 </a:t>
            </a:r>
            <a:r>
              <a:rPr lang="ko-KR" altLang="en-US" sz="1100" b="1" u="sng" dirty="0" err="1" smtClean="0"/>
              <a:t>휴양형</a:t>
            </a:r>
            <a:r>
              <a:rPr lang="ko-KR" altLang="en-US" sz="1100" b="1" u="sng" dirty="0" smtClean="0"/>
              <a:t> 주거시설 불허</a:t>
            </a:r>
            <a:endParaRPr lang="en-US" altLang="ko-KR" sz="1100" b="1" u="sng" dirty="0" smtClean="0"/>
          </a:p>
          <a:p>
            <a:pPr marL="171450" indent="-171450">
              <a:buFont typeface="Arial" pitchFamily="34" charset="0"/>
              <a:buChar char="•"/>
            </a:pPr>
            <a:endParaRPr lang="en-US" altLang="ko-KR" sz="1100" b="1" u="sng" dirty="0" smtClean="0"/>
          </a:p>
          <a:p>
            <a:r>
              <a:rPr lang="en-US" altLang="ko-KR" sz="1100" b="1" dirty="0"/>
              <a:t> </a:t>
            </a:r>
            <a:r>
              <a:rPr lang="en-US" altLang="ko-KR" sz="1100" b="1" dirty="0" smtClean="0"/>
              <a:t>   - </a:t>
            </a:r>
            <a:r>
              <a:rPr lang="ko-KR" altLang="en-US" sz="1100" dirty="0" smtClean="0"/>
              <a:t>투자회수기간 장기화 등으로</a:t>
            </a:r>
            <a:endParaRPr lang="en-US" altLang="ko-KR" sz="1100" dirty="0" smtClean="0"/>
          </a:p>
          <a:p>
            <a:r>
              <a:rPr lang="ko-KR" altLang="en-US" sz="1100" dirty="0" smtClean="0"/>
              <a:t>      인한 복합형 관광 단지 활성화</a:t>
            </a:r>
            <a:endParaRPr lang="en-US" altLang="ko-KR" sz="1100" dirty="0" smtClean="0"/>
          </a:p>
          <a:p>
            <a:r>
              <a:rPr lang="en-US" altLang="ko-KR" sz="1100" dirty="0"/>
              <a:t> </a:t>
            </a:r>
            <a:r>
              <a:rPr lang="en-US" altLang="ko-KR" sz="1100" dirty="0" smtClean="0"/>
              <a:t>     </a:t>
            </a:r>
            <a:r>
              <a:rPr lang="ko-KR" altLang="en-US" sz="1100" dirty="0" smtClean="0"/>
              <a:t>저해</a:t>
            </a:r>
            <a:endParaRPr lang="en-US" altLang="ko-KR" sz="1100" dirty="0" smtClean="0"/>
          </a:p>
          <a:p>
            <a:endParaRPr lang="en-US" altLang="ko-KR" sz="1100" b="1" dirty="0"/>
          </a:p>
          <a:p>
            <a:pPr marL="171450" indent="-171450">
              <a:buFont typeface="Arial" pitchFamily="34" charset="0"/>
              <a:buChar char="•"/>
            </a:pPr>
            <a:r>
              <a:rPr lang="ko-KR" altLang="en-US" sz="1100" b="1" u="sng" dirty="0" smtClean="0"/>
              <a:t>부지면적</a:t>
            </a:r>
            <a:r>
              <a:rPr lang="en-US" altLang="ko-KR" sz="1100" b="1" u="sng" dirty="0" smtClean="0"/>
              <a:t>(3</a:t>
            </a:r>
            <a:r>
              <a:rPr lang="ko-KR" altLang="en-US" sz="1100" b="1" u="sng" dirty="0"/>
              <a:t>만㎡이상</a:t>
            </a:r>
            <a:r>
              <a:rPr lang="en-US" altLang="ko-KR" sz="1100" b="1" u="sng" dirty="0" smtClean="0"/>
              <a:t>)</a:t>
            </a:r>
            <a:r>
              <a:rPr lang="ko-KR" altLang="en-US" sz="1100" b="1" u="sng" dirty="0" smtClean="0"/>
              <a:t>기준 수도권</a:t>
            </a:r>
            <a:endParaRPr lang="en-US" altLang="ko-KR" sz="1100" b="1" u="sng" dirty="0" smtClean="0"/>
          </a:p>
          <a:p>
            <a:r>
              <a:rPr lang="ko-KR" altLang="en-US" sz="1100" b="1" dirty="0" smtClean="0"/>
              <a:t>    </a:t>
            </a:r>
            <a:r>
              <a:rPr lang="ko-KR" altLang="en-US" sz="1100" b="1" u="sng" dirty="0" smtClean="0"/>
              <a:t>관광단지 입지 규제</a:t>
            </a:r>
            <a:endParaRPr lang="en-US" altLang="ko-KR" sz="1100" b="1" u="sng" dirty="0" smtClean="0"/>
          </a:p>
          <a:p>
            <a:endParaRPr lang="en-US" altLang="ko-KR" sz="1100" b="1" u="sng" dirty="0"/>
          </a:p>
          <a:p>
            <a:r>
              <a:rPr lang="en-US" altLang="ko-KR" sz="1100" b="1" dirty="0" smtClean="0"/>
              <a:t>    </a:t>
            </a:r>
            <a:r>
              <a:rPr lang="en-US" altLang="ko-KR" sz="1100" dirty="0" smtClean="0"/>
              <a:t>- </a:t>
            </a:r>
            <a:r>
              <a:rPr lang="ko-KR" altLang="en-US" sz="1100" dirty="0" smtClean="0"/>
              <a:t>소규모 관광시설 양산으로</a:t>
            </a:r>
            <a:endParaRPr lang="en-US" altLang="ko-KR" sz="1100" dirty="0" smtClean="0"/>
          </a:p>
          <a:p>
            <a:r>
              <a:rPr lang="ko-KR" altLang="en-US" sz="1100" dirty="0" smtClean="0"/>
              <a:t>      </a:t>
            </a:r>
            <a:r>
              <a:rPr lang="ko-KR" altLang="en-US" sz="1100" dirty="0" err="1" smtClean="0"/>
              <a:t>난개발</a:t>
            </a:r>
            <a:r>
              <a:rPr lang="ko-KR" altLang="en-US" sz="1100" dirty="0" smtClean="0"/>
              <a:t> 및 영세사업장 조장 우려</a:t>
            </a:r>
            <a:endParaRPr lang="ko-KR" altLang="en-US" sz="1100" dirty="0"/>
          </a:p>
        </p:txBody>
      </p:sp>
      <p:sp>
        <p:nvSpPr>
          <p:cNvPr id="16" name="TextBox 15"/>
          <p:cNvSpPr txBox="1"/>
          <p:nvPr/>
        </p:nvSpPr>
        <p:spPr>
          <a:xfrm>
            <a:off x="6300192" y="1193174"/>
            <a:ext cx="259228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endParaRPr lang="en-US" altLang="ko-KR" sz="1100" b="1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ko-KR" altLang="en-US" sz="1100" b="1" u="sng" dirty="0" smtClean="0"/>
              <a:t>면세점 특허수수료 최대 </a:t>
            </a:r>
            <a:r>
              <a:rPr lang="en-US" altLang="ko-KR" sz="1100" b="1" u="sng" dirty="0" smtClean="0"/>
              <a:t>20</a:t>
            </a:r>
            <a:r>
              <a:rPr lang="ko-KR" altLang="en-US" sz="1100" b="1" u="sng" dirty="0" smtClean="0"/>
              <a:t>배 인상</a:t>
            </a:r>
            <a:endParaRPr lang="en-US" altLang="ko-KR" sz="1100" b="1" u="sng" dirty="0" smtClean="0"/>
          </a:p>
          <a:p>
            <a:endParaRPr lang="en-US" altLang="ko-KR" sz="1100" b="1" dirty="0" smtClean="0"/>
          </a:p>
          <a:p>
            <a:r>
              <a:rPr lang="en-US" altLang="ko-KR" sz="1100" b="1" dirty="0" smtClean="0"/>
              <a:t>    - </a:t>
            </a:r>
            <a:r>
              <a:rPr lang="ko-KR" altLang="en-US" sz="1100" dirty="0" smtClean="0"/>
              <a:t>매출액 </a:t>
            </a:r>
            <a:r>
              <a:rPr lang="en-US" altLang="ko-KR" sz="1100" dirty="0" smtClean="0"/>
              <a:t>0.05% </a:t>
            </a:r>
            <a:r>
              <a:rPr lang="ko-KR" altLang="en-US" sz="1100" dirty="0" smtClean="0"/>
              <a:t>→ </a:t>
            </a:r>
            <a:r>
              <a:rPr lang="en-US" altLang="ko-KR" sz="1100" dirty="0" smtClean="0"/>
              <a:t>0.1~1.0% </a:t>
            </a:r>
            <a:r>
              <a:rPr lang="ko-KR" altLang="en-US" sz="1100" dirty="0" smtClean="0"/>
              <a:t>인상</a:t>
            </a:r>
            <a:endParaRPr lang="en-US" altLang="ko-KR" sz="1100" dirty="0"/>
          </a:p>
          <a:p>
            <a:r>
              <a:rPr lang="en-US" altLang="ko-KR" sz="1100" dirty="0" smtClean="0"/>
              <a:t>    - </a:t>
            </a:r>
            <a:r>
              <a:rPr lang="ko-KR" altLang="en-US" sz="1100" dirty="0" smtClean="0"/>
              <a:t>업계전체 </a:t>
            </a:r>
            <a:r>
              <a:rPr lang="en-US" altLang="ko-KR" sz="1100" dirty="0" smtClean="0"/>
              <a:t>44</a:t>
            </a:r>
            <a:r>
              <a:rPr lang="ko-KR" altLang="en-US" sz="1100" dirty="0" smtClean="0"/>
              <a:t>→</a:t>
            </a:r>
            <a:r>
              <a:rPr lang="en-US" altLang="ko-KR" sz="1100" dirty="0" smtClean="0"/>
              <a:t>550</a:t>
            </a:r>
            <a:r>
              <a:rPr lang="ko-KR" altLang="en-US" sz="1100" dirty="0" err="1" smtClean="0"/>
              <a:t>억원으로</a:t>
            </a:r>
            <a:r>
              <a:rPr lang="ko-KR" altLang="en-US" sz="1100" dirty="0" smtClean="0"/>
              <a:t> 상승</a:t>
            </a:r>
            <a:endParaRPr lang="en-US" altLang="ko-KR" sz="1100" dirty="0" smtClean="0"/>
          </a:p>
          <a:p>
            <a:r>
              <a:rPr lang="en-US" altLang="ko-KR" sz="1100" dirty="0" smtClean="0"/>
              <a:t>      (</a:t>
            </a:r>
            <a:r>
              <a:rPr lang="ko-KR" altLang="en-US" sz="1100" dirty="0" err="1" smtClean="0"/>
              <a:t>조세성</a:t>
            </a:r>
            <a:r>
              <a:rPr lang="ko-KR" altLang="en-US" sz="1100" dirty="0" smtClean="0"/>
              <a:t> 징수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법인세와 이중과세</a:t>
            </a:r>
            <a:r>
              <a:rPr lang="en-US" altLang="ko-KR" sz="1100" dirty="0" smtClean="0"/>
              <a:t>)</a:t>
            </a:r>
          </a:p>
          <a:p>
            <a:endParaRPr lang="en-US" altLang="ko-KR" sz="1100" dirty="0"/>
          </a:p>
          <a:p>
            <a:pPr marL="171450" indent="-171450">
              <a:buFont typeface="Arial" pitchFamily="34" charset="0"/>
              <a:buChar char="•"/>
            </a:pPr>
            <a:r>
              <a:rPr lang="ko-KR" altLang="en-US" sz="1100" b="1" u="sng" dirty="0" smtClean="0"/>
              <a:t>면세점 특허기간 </a:t>
            </a:r>
            <a:r>
              <a:rPr lang="en-US" altLang="ko-KR" sz="1100" b="1" u="sng" dirty="0" smtClean="0"/>
              <a:t>5</a:t>
            </a:r>
            <a:r>
              <a:rPr lang="ko-KR" altLang="en-US" sz="1100" b="1" u="sng" dirty="0" smtClean="0"/>
              <a:t>년 단축</a:t>
            </a:r>
            <a:r>
              <a:rPr lang="en-US" altLang="ko-KR" sz="1100" b="1" u="sng" dirty="0" smtClean="0"/>
              <a:t>, </a:t>
            </a:r>
            <a:r>
              <a:rPr lang="ko-KR" altLang="en-US" sz="1100" b="1" u="sng" dirty="0" smtClean="0"/>
              <a:t>갱신</a:t>
            </a:r>
            <a:endParaRPr lang="en-US" altLang="ko-KR" sz="1100" b="1" u="sng" dirty="0" smtClean="0"/>
          </a:p>
          <a:p>
            <a:r>
              <a:rPr lang="en-US" altLang="ko-KR" sz="1100" b="1" dirty="0"/>
              <a:t> </a:t>
            </a:r>
            <a:r>
              <a:rPr lang="en-US" altLang="ko-KR" sz="1100" b="1" dirty="0" smtClean="0"/>
              <a:t>   </a:t>
            </a:r>
            <a:r>
              <a:rPr lang="ko-KR" altLang="en-US" sz="1100" b="1" u="sng" dirty="0" smtClean="0"/>
              <a:t>불허</a:t>
            </a:r>
            <a:endParaRPr lang="en-US" altLang="ko-KR" sz="1100" b="1" u="sng" dirty="0" smtClean="0"/>
          </a:p>
          <a:p>
            <a:endParaRPr lang="en-US" altLang="ko-KR" sz="1100" b="1" dirty="0" smtClean="0"/>
          </a:p>
          <a:p>
            <a:pPr marL="171450" indent="-171450">
              <a:buFontTx/>
              <a:buChar char="-"/>
            </a:pPr>
            <a:r>
              <a:rPr lang="ko-KR" altLang="en-US" sz="1100" dirty="0" smtClean="0"/>
              <a:t>특허기간 </a:t>
            </a:r>
            <a:r>
              <a:rPr lang="en-US" altLang="ko-KR" sz="1100" dirty="0" smtClean="0"/>
              <a:t>10</a:t>
            </a:r>
            <a:r>
              <a:rPr lang="ko-KR" altLang="en-US" sz="1100" dirty="0" smtClean="0"/>
              <a:t>년 → </a:t>
            </a:r>
            <a:r>
              <a:rPr lang="en-US" altLang="ko-KR" sz="1100" dirty="0" smtClean="0"/>
              <a:t>5</a:t>
            </a:r>
            <a:r>
              <a:rPr lang="ko-KR" altLang="en-US" sz="1100" dirty="0" smtClean="0"/>
              <a:t>년으로 단축</a:t>
            </a:r>
            <a:endParaRPr lang="en-US" altLang="ko-KR" sz="1100" dirty="0" smtClean="0"/>
          </a:p>
          <a:p>
            <a:r>
              <a:rPr lang="en-US" altLang="ko-KR" sz="1100" dirty="0" smtClean="0"/>
              <a:t>    </a:t>
            </a:r>
            <a:r>
              <a:rPr lang="ko-KR" altLang="en-US" sz="1100" dirty="0" smtClean="0"/>
              <a:t>및 매회 전면 재심사</a:t>
            </a:r>
            <a:endParaRPr lang="ko-KR" altLang="en-US" sz="1100" dirty="0"/>
          </a:p>
        </p:txBody>
      </p:sp>
      <p:sp>
        <p:nvSpPr>
          <p:cNvPr id="17" name="직사각형 16"/>
          <p:cNvSpPr/>
          <p:nvPr/>
        </p:nvSpPr>
        <p:spPr>
          <a:xfrm>
            <a:off x="107504" y="1340768"/>
            <a:ext cx="683568" cy="208823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한국</a:t>
            </a:r>
            <a:endParaRPr lang="ko-KR" altLang="en-US" b="1" dirty="0"/>
          </a:p>
        </p:txBody>
      </p:sp>
      <p:sp>
        <p:nvSpPr>
          <p:cNvPr id="18" name="직사각형 17"/>
          <p:cNvSpPr/>
          <p:nvPr/>
        </p:nvSpPr>
        <p:spPr>
          <a:xfrm>
            <a:off x="107504" y="3789040"/>
            <a:ext cx="683568" cy="136815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일본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cxnSp>
        <p:nvCxnSpPr>
          <p:cNvPr id="20" name="직선 연결선 19"/>
          <p:cNvCxnSpPr/>
          <p:nvPr/>
        </p:nvCxnSpPr>
        <p:spPr>
          <a:xfrm flipV="1">
            <a:off x="827584" y="3544441"/>
            <a:ext cx="8064896" cy="7200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타원 20"/>
          <p:cNvSpPr/>
          <p:nvPr/>
        </p:nvSpPr>
        <p:spPr>
          <a:xfrm>
            <a:off x="154485" y="3382630"/>
            <a:ext cx="576064" cy="438899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VS</a:t>
            </a:r>
            <a:endParaRPr lang="ko-KR" altLang="en-US" sz="1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27584" y="3616449"/>
            <a:ext cx="2592288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endParaRPr lang="en-US" altLang="ko-KR" sz="1100" b="1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ko-KR" altLang="en-US" sz="1100" b="1" u="sng" dirty="0" smtClean="0"/>
              <a:t>숙박시설의 용적률 제도 완화</a:t>
            </a:r>
            <a:endParaRPr lang="en-US" altLang="ko-KR" sz="1100" b="1" u="sng" dirty="0" smtClean="0"/>
          </a:p>
          <a:p>
            <a:pPr marL="171450" indent="-171450">
              <a:buFont typeface="Arial" pitchFamily="34" charset="0"/>
              <a:buChar char="•"/>
            </a:pPr>
            <a:endParaRPr lang="en-US" altLang="ko-KR" sz="1100" b="1" u="sng" dirty="0" smtClean="0"/>
          </a:p>
          <a:p>
            <a:r>
              <a:rPr lang="en-US" altLang="ko-KR" sz="1100" b="1" dirty="0"/>
              <a:t> </a:t>
            </a:r>
            <a:r>
              <a:rPr lang="en-US" altLang="ko-KR" sz="1100" b="1" dirty="0" smtClean="0"/>
              <a:t>   </a:t>
            </a:r>
            <a:r>
              <a:rPr lang="en-US" altLang="ko-KR" sz="1100" dirty="0" smtClean="0"/>
              <a:t>- </a:t>
            </a:r>
            <a:r>
              <a:rPr lang="ko-KR" altLang="en-US" sz="1100" dirty="0" smtClean="0"/>
              <a:t>호텔 신</a:t>
            </a:r>
            <a:r>
              <a:rPr lang="en-US" altLang="ko-KR" sz="1100" dirty="0" smtClean="0"/>
              <a:t>.</a:t>
            </a:r>
            <a:r>
              <a:rPr lang="ko-KR" altLang="en-US" sz="1100" dirty="0" smtClean="0"/>
              <a:t>개축 時 용적률</a:t>
            </a:r>
            <a:endParaRPr lang="en-US" altLang="ko-KR" sz="1100" dirty="0" smtClean="0"/>
          </a:p>
          <a:p>
            <a:r>
              <a:rPr lang="ko-KR" altLang="en-US" sz="1100" dirty="0" smtClean="0"/>
              <a:t>      제한으로 외국인 관광객의</a:t>
            </a:r>
            <a:endParaRPr lang="en-US" altLang="ko-KR" sz="1100" dirty="0" smtClean="0"/>
          </a:p>
          <a:p>
            <a:r>
              <a:rPr lang="en-US" altLang="ko-KR" sz="1100" dirty="0"/>
              <a:t> </a:t>
            </a:r>
            <a:r>
              <a:rPr lang="en-US" altLang="ko-KR" sz="1100" dirty="0" smtClean="0"/>
              <a:t>     </a:t>
            </a:r>
            <a:r>
              <a:rPr lang="ko-KR" altLang="en-US" sz="1100" dirty="0" smtClean="0"/>
              <a:t>숙박시설 부족 문제 야기</a:t>
            </a:r>
            <a:endParaRPr lang="en-US" altLang="ko-KR" sz="1100" dirty="0" smtClean="0"/>
          </a:p>
          <a:p>
            <a:endParaRPr lang="en-US" altLang="ko-KR" sz="500" dirty="0" smtClean="0"/>
          </a:p>
          <a:p>
            <a:r>
              <a:rPr lang="en-US" altLang="ko-KR" sz="1100" dirty="0"/>
              <a:t> </a:t>
            </a:r>
            <a:r>
              <a:rPr lang="en-US" altLang="ko-KR" sz="1100" dirty="0" smtClean="0"/>
              <a:t>   - </a:t>
            </a:r>
            <a:r>
              <a:rPr lang="ko-KR" altLang="en-US" sz="1100" dirty="0" smtClean="0"/>
              <a:t>현행 용적률의 </a:t>
            </a:r>
            <a:r>
              <a:rPr lang="en-US" altLang="ko-KR" sz="1100" dirty="0" smtClean="0"/>
              <a:t>1.5</a:t>
            </a:r>
            <a:r>
              <a:rPr lang="ko-KR" altLang="en-US" sz="1100" dirty="0" smtClean="0"/>
              <a:t>배로 확대</a:t>
            </a:r>
            <a:endParaRPr lang="en-US" altLang="ko-KR" sz="1100" dirty="0" smtClean="0"/>
          </a:p>
          <a:p>
            <a:r>
              <a:rPr lang="en-US" altLang="ko-KR" sz="1100" dirty="0" smtClean="0"/>
              <a:t>      (‘16.7)</a:t>
            </a:r>
            <a:endParaRPr lang="ko-KR" altLang="en-US" sz="1100" dirty="0"/>
          </a:p>
        </p:txBody>
      </p:sp>
      <p:sp>
        <p:nvSpPr>
          <p:cNvPr id="23" name="TextBox 22"/>
          <p:cNvSpPr txBox="1"/>
          <p:nvPr/>
        </p:nvSpPr>
        <p:spPr>
          <a:xfrm>
            <a:off x="3572272" y="3601591"/>
            <a:ext cx="2592288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endParaRPr lang="en-US" altLang="ko-KR" sz="1100" b="1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ko-KR" altLang="en-US" sz="1100" b="1" u="sng" dirty="0" smtClean="0"/>
              <a:t>외국인 관광객 유치를 위한 복합</a:t>
            </a:r>
            <a:endParaRPr lang="en-US" altLang="ko-KR" sz="1100" b="1" u="sng" dirty="0" smtClean="0"/>
          </a:p>
          <a:p>
            <a:r>
              <a:rPr lang="ko-KR" altLang="en-US" sz="1100" b="1" dirty="0" smtClean="0"/>
              <a:t>    </a:t>
            </a:r>
            <a:r>
              <a:rPr lang="ko-KR" altLang="en-US" sz="1100" b="1" u="sng" dirty="0" err="1" smtClean="0"/>
              <a:t>리조트법</a:t>
            </a:r>
            <a:r>
              <a:rPr lang="ko-KR" altLang="en-US" sz="1100" b="1" u="sng" dirty="0" smtClean="0"/>
              <a:t> 개정</a:t>
            </a:r>
            <a:endParaRPr lang="en-US" altLang="ko-KR" sz="1100" b="1" u="sng" dirty="0" smtClean="0"/>
          </a:p>
          <a:p>
            <a:endParaRPr lang="en-US" altLang="ko-KR" sz="1100" b="1" u="sng" dirty="0" smtClean="0"/>
          </a:p>
          <a:p>
            <a:r>
              <a:rPr lang="en-US" altLang="ko-KR" sz="1100" b="1" dirty="0"/>
              <a:t> </a:t>
            </a:r>
            <a:r>
              <a:rPr lang="en-US" altLang="ko-KR" sz="1100" b="1" dirty="0" smtClean="0"/>
              <a:t>   </a:t>
            </a:r>
            <a:r>
              <a:rPr lang="en-US" altLang="ko-KR" sz="1100" dirty="0" smtClean="0"/>
              <a:t>- ‘2020 </a:t>
            </a:r>
            <a:r>
              <a:rPr lang="ko-KR" altLang="en-US" sz="1100" dirty="0" smtClean="0"/>
              <a:t>도쿄올림픽</a:t>
            </a:r>
            <a:r>
              <a:rPr lang="en-US" altLang="ko-KR" sz="1100" dirty="0" smtClean="0"/>
              <a:t>’ </a:t>
            </a:r>
            <a:r>
              <a:rPr lang="ko-KR" altLang="en-US" sz="1100" dirty="0" smtClean="0"/>
              <a:t>외국인</a:t>
            </a:r>
            <a:endParaRPr lang="en-US" altLang="ko-KR" sz="1100" dirty="0" smtClean="0"/>
          </a:p>
          <a:p>
            <a:r>
              <a:rPr lang="ko-KR" altLang="en-US" sz="1100" dirty="0" smtClean="0"/>
              <a:t>      관광객 유치 환경 정비 목표</a:t>
            </a:r>
            <a:endParaRPr lang="en-US" altLang="ko-KR" sz="1100" dirty="0" smtClean="0"/>
          </a:p>
          <a:p>
            <a:endParaRPr lang="en-US" altLang="ko-KR" sz="500" dirty="0" smtClean="0"/>
          </a:p>
          <a:p>
            <a:r>
              <a:rPr lang="en-US" altLang="ko-KR" sz="1100" dirty="0"/>
              <a:t> </a:t>
            </a:r>
            <a:r>
              <a:rPr lang="en-US" altLang="ko-KR" sz="1100" dirty="0" smtClean="0"/>
              <a:t>   - </a:t>
            </a:r>
            <a:r>
              <a:rPr lang="ko-KR" altLang="en-US" sz="1100" dirty="0" smtClean="0"/>
              <a:t>카지노 등 복합 관광시설 건설</a:t>
            </a:r>
            <a:endParaRPr lang="en-US" altLang="ko-KR" sz="1100" dirty="0" smtClean="0"/>
          </a:p>
          <a:p>
            <a:r>
              <a:rPr lang="en-US" altLang="ko-KR" sz="1100" dirty="0"/>
              <a:t> </a:t>
            </a:r>
            <a:r>
              <a:rPr lang="en-US" altLang="ko-KR" sz="1100" dirty="0" smtClean="0"/>
              <a:t>     </a:t>
            </a:r>
            <a:r>
              <a:rPr lang="ko-KR" altLang="en-US" sz="1100" dirty="0" smtClean="0"/>
              <a:t>및 외국인 무료 입장 예정</a:t>
            </a:r>
            <a:r>
              <a:rPr lang="en-US" altLang="ko-KR" sz="1100" dirty="0" smtClean="0"/>
              <a:t>(’20</a:t>
            </a:r>
            <a:r>
              <a:rPr lang="ko-KR" altLang="en-US" sz="1100" dirty="0" smtClean="0"/>
              <a:t>년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24" name="TextBox 23"/>
          <p:cNvSpPr txBox="1"/>
          <p:nvPr/>
        </p:nvSpPr>
        <p:spPr>
          <a:xfrm>
            <a:off x="6300192" y="3584673"/>
            <a:ext cx="25922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endParaRPr lang="en-US" altLang="ko-KR" sz="1100" b="1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ko-KR" altLang="en-US" sz="1100" b="1" u="sng" dirty="0" smtClean="0"/>
              <a:t>외국인 소비세 면세 제도 개정</a:t>
            </a:r>
            <a:endParaRPr lang="en-US" altLang="ko-KR" sz="1100" b="1" u="sng" dirty="0" smtClean="0"/>
          </a:p>
          <a:p>
            <a:pPr marL="171450" indent="-171450">
              <a:buFont typeface="Arial" pitchFamily="34" charset="0"/>
              <a:buChar char="•"/>
            </a:pPr>
            <a:endParaRPr lang="en-US" altLang="ko-KR" sz="1100" b="1" u="sng" dirty="0" smtClean="0"/>
          </a:p>
          <a:p>
            <a:r>
              <a:rPr lang="en-US" altLang="ko-KR" sz="1100" b="1" dirty="0" smtClean="0"/>
              <a:t>    - </a:t>
            </a:r>
            <a:r>
              <a:rPr lang="ko-KR" altLang="en-US" sz="1100" dirty="0" smtClean="0"/>
              <a:t>면세품목 확대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일부 → 전 품목</a:t>
            </a:r>
            <a:r>
              <a:rPr lang="en-US" altLang="ko-KR" sz="1100" dirty="0" smtClean="0"/>
              <a:t>),</a:t>
            </a:r>
          </a:p>
          <a:p>
            <a:endParaRPr lang="en-US" altLang="ko-KR" sz="500" b="1" dirty="0" smtClean="0"/>
          </a:p>
          <a:p>
            <a:r>
              <a:rPr lang="ko-KR" altLang="en-US" sz="1100" dirty="0" smtClean="0"/>
              <a:t>    </a:t>
            </a:r>
            <a:r>
              <a:rPr lang="en-US" altLang="ko-KR" sz="1100" dirty="0" smtClean="0"/>
              <a:t>- </a:t>
            </a:r>
            <a:r>
              <a:rPr lang="ko-KR" altLang="en-US" sz="1100" dirty="0" smtClean="0"/>
              <a:t>면세 한도 확대</a:t>
            </a:r>
            <a:r>
              <a:rPr lang="en-US" altLang="ko-KR" sz="1100" dirty="0" smtClean="0"/>
              <a:t>(1</a:t>
            </a:r>
            <a:r>
              <a:rPr lang="ko-KR" altLang="en-US" sz="1100" dirty="0" smtClean="0"/>
              <a:t>만엔 → </a:t>
            </a:r>
            <a:r>
              <a:rPr lang="en-US" altLang="ko-KR" sz="1100" dirty="0" smtClean="0"/>
              <a:t>50</a:t>
            </a:r>
            <a:r>
              <a:rPr lang="ko-KR" altLang="en-US" sz="1100" dirty="0" smtClean="0"/>
              <a:t>만엔</a:t>
            </a:r>
            <a:r>
              <a:rPr lang="en-US" altLang="ko-KR" sz="1100" dirty="0" smtClean="0"/>
              <a:t>)     </a:t>
            </a:r>
          </a:p>
          <a:p>
            <a:r>
              <a:rPr lang="en-US" altLang="ko-KR" sz="1100" dirty="0"/>
              <a:t> </a:t>
            </a:r>
            <a:r>
              <a:rPr lang="en-US" altLang="ko-KR" sz="1100" dirty="0" smtClean="0"/>
              <a:t>      </a:t>
            </a:r>
            <a:r>
              <a:rPr lang="ko-KR" altLang="en-US" sz="1100" dirty="0" smtClean="0"/>
              <a:t>확대</a:t>
            </a:r>
            <a:endParaRPr lang="en-US" altLang="ko-KR" sz="1100" dirty="0" smtClean="0"/>
          </a:p>
          <a:p>
            <a:endParaRPr lang="en-US" altLang="ko-KR" sz="500" dirty="0" smtClean="0"/>
          </a:p>
          <a:p>
            <a:r>
              <a:rPr lang="en-US" altLang="ko-KR" sz="1100" dirty="0"/>
              <a:t> </a:t>
            </a:r>
            <a:r>
              <a:rPr lang="en-US" altLang="ko-KR" sz="1100" dirty="0" smtClean="0"/>
              <a:t>   - </a:t>
            </a:r>
            <a:r>
              <a:rPr lang="ko-KR" altLang="en-US" sz="1100" dirty="0" smtClean="0"/>
              <a:t>제</a:t>
            </a:r>
            <a:r>
              <a:rPr lang="en-US" altLang="ko-KR" sz="1100" dirty="0" smtClean="0"/>
              <a:t>3</a:t>
            </a:r>
            <a:r>
              <a:rPr lang="ko-KR" altLang="en-US" sz="1100" dirty="0" smtClean="0"/>
              <a:t>자 면세절차 위탁 허용</a:t>
            </a:r>
            <a:endParaRPr lang="ko-KR" altLang="en-US" sz="1100" dirty="0"/>
          </a:p>
        </p:txBody>
      </p:sp>
      <p:sp>
        <p:nvSpPr>
          <p:cNvPr id="26" name="바닥글 개체 틀 15"/>
          <p:cNvSpPr txBox="1">
            <a:spLocks/>
          </p:cNvSpPr>
          <p:nvPr/>
        </p:nvSpPr>
        <p:spPr>
          <a:xfrm>
            <a:off x="107504" y="6165304"/>
            <a:ext cx="8928992" cy="6926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800" dirty="0" smtClean="0">
                <a:solidFill>
                  <a:schemeClr val="tx1"/>
                </a:solidFill>
              </a:rPr>
              <a:t>1. </a:t>
            </a:r>
            <a:r>
              <a:rPr lang="ko-KR" altLang="en-US" sz="800" dirty="0" smtClean="0">
                <a:solidFill>
                  <a:schemeClr val="tx1"/>
                </a:solidFill>
              </a:rPr>
              <a:t>부지면적에 대한 건축물의 총면적 비율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현 용적률은 </a:t>
            </a:r>
            <a:r>
              <a:rPr lang="en-US" altLang="ko-KR" sz="800" dirty="0" smtClean="0">
                <a:solidFill>
                  <a:schemeClr val="tx1"/>
                </a:solidFill>
              </a:rPr>
              <a:t>200~1300%</a:t>
            </a:r>
            <a:r>
              <a:rPr lang="ko-KR" altLang="en-US" sz="800" dirty="0" smtClean="0">
                <a:solidFill>
                  <a:schemeClr val="tx1"/>
                </a:solidFill>
              </a:rPr>
              <a:t>로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지자체가</a:t>
            </a:r>
            <a:r>
              <a:rPr lang="ko-KR" altLang="en-US" sz="800" dirty="0" smtClean="0">
                <a:solidFill>
                  <a:schemeClr val="tx1"/>
                </a:solidFill>
              </a:rPr>
              <a:t> 도시계획법에 근거하여 자율적으로 설정함</a:t>
            </a:r>
            <a:r>
              <a:rPr lang="en-US" altLang="ko-KR" sz="800" dirty="0" smtClean="0">
                <a:solidFill>
                  <a:schemeClr val="tx1"/>
                </a:solidFill>
              </a:rPr>
              <a:t>; 2.</a:t>
            </a:r>
            <a:r>
              <a:rPr lang="ko-KR" altLang="en-US" sz="800" dirty="0" smtClean="0">
                <a:solidFill>
                  <a:schemeClr val="tx1"/>
                </a:solidFill>
              </a:rPr>
              <a:t>오사카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오키나와 등 총</a:t>
            </a:r>
            <a:r>
              <a:rPr lang="en-US" altLang="ko-KR" sz="800" dirty="0" smtClean="0">
                <a:solidFill>
                  <a:schemeClr val="tx1"/>
                </a:solidFill>
              </a:rPr>
              <a:t>3</a:t>
            </a:r>
            <a:r>
              <a:rPr lang="ko-KR" altLang="en-US" sz="800" dirty="0" smtClean="0">
                <a:solidFill>
                  <a:schemeClr val="tx1"/>
                </a:solidFill>
              </a:rPr>
              <a:t>곳</a:t>
            </a:r>
            <a:r>
              <a:rPr lang="en-US" altLang="ko-KR" sz="800" dirty="0" smtClean="0">
                <a:solidFill>
                  <a:schemeClr val="tx1"/>
                </a:solidFill>
              </a:rPr>
              <a:t>; 3. </a:t>
            </a:r>
            <a:r>
              <a:rPr lang="ko-KR" altLang="en-US" sz="800" dirty="0" smtClean="0">
                <a:solidFill>
                  <a:schemeClr val="tx1"/>
                </a:solidFill>
              </a:rPr>
              <a:t>말레이시아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호주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인도네시아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홍콩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일본의 시내면세점 특허는 모두 갱신이 가능하며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사업권</a:t>
            </a:r>
            <a:r>
              <a:rPr lang="ko-KR" altLang="en-US" sz="800" dirty="0" smtClean="0">
                <a:solidFill>
                  <a:schemeClr val="tx1"/>
                </a:solidFill>
              </a:rPr>
              <a:t> 기간은 각각 </a:t>
            </a:r>
            <a:r>
              <a:rPr lang="en-US" altLang="ko-KR" sz="800" dirty="0" smtClean="0">
                <a:solidFill>
                  <a:schemeClr val="tx1"/>
                </a:solidFill>
              </a:rPr>
              <a:t>2</a:t>
            </a:r>
            <a:r>
              <a:rPr lang="ko-KR" altLang="en-US" sz="800" dirty="0" smtClean="0">
                <a:solidFill>
                  <a:schemeClr val="tx1"/>
                </a:solidFill>
              </a:rPr>
              <a:t>년</a:t>
            </a:r>
            <a:r>
              <a:rPr lang="en-US" altLang="ko-KR" sz="800" dirty="0" smtClean="0">
                <a:solidFill>
                  <a:schemeClr val="tx1"/>
                </a:solidFill>
              </a:rPr>
              <a:t>, 1</a:t>
            </a:r>
            <a:r>
              <a:rPr lang="ko-KR" altLang="en-US" sz="800" dirty="0" smtClean="0">
                <a:solidFill>
                  <a:schemeClr val="tx1"/>
                </a:solidFill>
              </a:rPr>
              <a:t>년</a:t>
            </a:r>
            <a:r>
              <a:rPr lang="en-US" altLang="ko-KR" sz="800" dirty="0" smtClean="0">
                <a:solidFill>
                  <a:schemeClr val="tx1"/>
                </a:solidFill>
              </a:rPr>
              <a:t>, 3</a:t>
            </a:r>
            <a:r>
              <a:rPr lang="ko-KR" altLang="en-US" sz="800" dirty="0" smtClean="0">
                <a:solidFill>
                  <a:schemeClr val="tx1"/>
                </a:solidFill>
              </a:rPr>
              <a:t>년</a:t>
            </a:r>
            <a:r>
              <a:rPr lang="en-US" altLang="ko-KR" sz="800" dirty="0" smtClean="0">
                <a:solidFill>
                  <a:schemeClr val="tx1"/>
                </a:solidFill>
              </a:rPr>
              <a:t>, 1</a:t>
            </a:r>
            <a:r>
              <a:rPr lang="ko-KR" altLang="en-US" sz="800" dirty="0" smtClean="0">
                <a:solidFill>
                  <a:schemeClr val="tx1"/>
                </a:solidFill>
              </a:rPr>
              <a:t>년</a:t>
            </a:r>
            <a:r>
              <a:rPr lang="en-US" altLang="ko-KR" sz="800" dirty="0" smtClean="0">
                <a:solidFill>
                  <a:schemeClr val="tx1"/>
                </a:solidFill>
              </a:rPr>
              <a:t>, 6</a:t>
            </a:r>
            <a:r>
              <a:rPr lang="ko-KR" altLang="en-US" sz="800" dirty="0" smtClean="0">
                <a:solidFill>
                  <a:schemeClr val="tx1"/>
                </a:solidFill>
              </a:rPr>
              <a:t>년임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특허수수료는 한국과 중국의 경우 매출액 비중으로 계산하며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말레이시아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태국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호주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홍콩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싱가폴은</a:t>
            </a:r>
            <a:r>
              <a:rPr lang="ko-KR" altLang="en-US" sz="800" dirty="0" smtClean="0">
                <a:solidFill>
                  <a:schemeClr val="tx1"/>
                </a:solidFill>
              </a:rPr>
              <a:t> 정액제임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일본은 면적당 수수료를 계산하기 때문에 연간 최대 약 </a:t>
            </a:r>
            <a:r>
              <a:rPr lang="en-US" altLang="ko-KR" sz="800" dirty="0" smtClean="0">
                <a:solidFill>
                  <a:schemeClr val="tx1"/>
                </a:solidFill>
              </a:rPr>
              <a:t>2,300</a:t>
            </a:r>
            <a:r>
              <a:rPr lang="ko-KR" altLang="en-US" sz="800" dirty="0" smtClean="0">
                <a:solidFill>
                  <a:schemeClr val="tx1"/>
                </a:solidFill>
              </a:rPr>
              <a:t>만원을 납부하는 반면 한국은 특허 수수료 인상으로 매출액의 </a:t>
            </a:r>
            <a:r>
              <a:rPr lang="en-US" altLang="ko-KR" sz="800" dirty="0" smtClean="0">
                <a:solidFill>
                  <a:schemeClr val="tx1"/>
                </a:solidFill>
              </a:rPr>
              <a:t>440</a:t>
            </a:r>
            <a:r>
              <a:rPr lang="ko-KR" altLang="en-US" sz="800" dirty="0" smtClean="0">
                <a:solidFill>
                  <a:schemeClr val="tx1"/>
                </a:solidFill>
              </a:rPr>
              <a:t>억 납부 예상</a:t>
            </a:r>
            <a:r>
              <a:rPr lang="en-US" altLang="ko-KR" sz="800" dirty="0" smtClean="0">
                <a:solidFill>
                  <a:schemeClr val="tx1"/>
                </a:solidFill>
              </a:rPr>
              <a:t>; 4. ’15</a:t>
            </a:r>
            <a:r>
              <a:rPr lang="ko-KR" altLang="en-US" sz="800" dirty="0" smtClean="0">
                <a:solidFill>
                  <a:schemeClr val="tx1"/>
                </a:solidFill>
              </a:rPr>
              <a:t>년 </a:t>
            </a:r>
            <a:r>
              <a:rPr lang="en-US" altLang="ko-KR" sz="800" dirty="0" smtClean="0">
                <a:solidFill>
                  <a:schemeClr val="tx1"/>
                </a:solidFill>
              </a:rPr>
              <a:t>4</a:t>
            </a:r>
            <a:r>
              <a:rPr lang="ko-KR" altLang="en-US" sz="800" dirty="0" smtClean="0">
                <a:solidFill>
                  <a:schemeClr val="tx1"/>
                </a:solidFill>
              </a:rPr>
              <a:t>월부터 시행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면세수속 카운터를 설치한 사업자에게 면세 수속 위탁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Source: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한국무역협회</a:t>
            </a:r>
            <a:r>
              <a:rPr lang="en-US" altLang="ko-KR" sz="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미디어리서치</a:t>
            </a:r>
            <a:endParaRPr lang="en-US" altLang="ko-KR" sz="8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eriod"/>
            </a:pP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27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7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61552" y="3797586"/>
            <a:ext cx="1440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b="1" dirty="0"/>
              <a:t>1</a:t>
            </a:r>
            <a:endParaRPr lang="ko-KR" altLang="en-US" sz="11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5761952" y="4696085"/>
            <a:ext cx="1440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b="1" dirty="0" smtClean="0"/>
              <a:t>2</a:t>
            </a:r>
            <a:endParaRPr lang="ko-KR" altLang="en-US" sz="11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7905100" y="4753719"/>
            <a:ext cx="1440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b="1" dirty="0" smtClean="0"/>
              <a:t>4</a:t>
            </a:r>
            <a:endParaRPr lang="ko-KR" altLang="en-US" sz="11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6782250" y="2551452"/>
            <a:ext cx="1440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b="1" dirty="0" smtClean="0"/>
              <a:t>3</a:t>
            </a:r>
            <a:endParaRPr lang="ko-KR" alt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425345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차트 33"/>
          <p:cNvGraphicFramePr/>
          <p:nvPr>
            <p:extLst>
              <p:ext uri="{D42A27DB-BD31-4B8C-83A1-F6EECF244321}">
                <p14:modId xmlns:p14="http://schemas.microsoft.com/office/powerpoint/2010/main" val="1604393554"/>
              </p:ext>
            </p:extLst>
          </p:nvPr>
        </p:nvGraphicFramePr>
        <p:xfrm>
          <a:off x="2411760" y="1768332"/>
          <a:ext cx="1260140" cy="32360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2997350" y="4041765"/>
            <a:ext cx="57606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 smtClean="0"/>
              <a:t>8.8</a:t>
            </a:r>
          </a:p>
          <a:p>
            <a:pPr algn="ctr"/>
            <a:r>
              <a:rPr lang="en-US" altLang="ko-KR" sz="1000" dirty="0" smtClean="0"/>
              <a:t>(45%)</a:t>
            </a:r>
            <a:endParaRPr lang="ko-KR" altLang="en-US" sz="1000" dirty="0"/>
          </a:p>
        </p:txBody>
      </p:sp>
      <p:sp>
        <p:nvSpPr>
          <p:cNvPr id="2" name="TextBox 1"/>
          <p:cNvSpPr txBox="1"/>
          <p:nvPr/>
        </p:nvSpPr>
        <p:spPr>
          <a:xfrm>
            <a:off x="3415184" y="2375204"/>
            <a:ext cx="1065755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900" b="1" dirty="0" smtClean="0"/>
              <a:t>전체       </a:t>
            </a:r>
            <a:r>
              <a:rPr lang="en-US" altLang="ko-KR" sz="900" b="1" dirty="0" smtClean="0"/>
              <a:t>+</a:t>
            </a:r>
            <a:r>
              <a:rPr lang="en-US" altLang="ko-KR" sz="900" b="1" dirty="0"/>
              <a:t>7.1</a:t>
            </a:r>
            <a:r>
              <a:rPr lang="en-US" altLang="ko-KR" sz="900" b="1" dirty="0" smtClean="0"/>
              <a:t>%</a:t>
            </a:r>
            <a:endParaRPr lang="en-US" altLang="ko-KR" sz="900" b="1" dirty="0"/>
          </a:p>
          <a:p>
            <a:pPr>
              <a:lnSpc>
                <a:spcPct val="150000"/>
              </a:lnSpc>
            </a:pPr>
            <a:endParaRPr lang="en-US" altLang="ko-KR" sz="900" b="1" dirty="0" smtClean="0"/>
          </a:p>
          <a:p>
            <a:pPr>
              <a:lnSpc>
                <a:spcPct val="150000"/>
              </a:lnSpc>
            </a:pPr>
            <a:endParaRPr lang="en-US" altLang="ko-KR" sz="900" b="1" dirty="0"/>
          </a:p>
          <a:p>
            <a:pPr>
              <a:lnSpc>
                <a:spcPct val="150000"/>
              </a:lnSpc>
            </a:pPr>
            <a:r>
              <a:rPr lang="ko-KR" altLang="en-US" sz="900" b="1" dirty="0" smtClean="0"/>
              <a:t>기타        </a:t>
            </a:r>
            <a:r>
              <a:rPr lang="en-US" altLang="ko-KR" sz="900" b="1" dirty="0" smtClean="0"/>
              <a:t>-0.9</a:t>
            </a:r>
            <a:r>
              <a:rPr lang="en-US" altLang="ko-KR" sz="900" b="1" dirty="0"/>
              <a:t>%</a:t>
            </a:r>
          </a:p>
          <a:p>
            <a:pPr>
              <a:lnSpc>
                <a:spcPct val="150000"/>
              </a:lnSpc>
            </a:pPr>
            <a:endParaRPr lang="en-US" altLang="ko-KR" sz="900" b="1" i="1" dirty="0">
              <a:solidFill>
                <a:srgbClr val="993366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900" b="1" i="1" dirty="0">
              <a:solidFill>
                <a:srgbClr val="993366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900" b="1" i="1" dirty="0">
              <a:solidFill>
                <a:srgbClr val="993366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600" b="1" i="1" dirty="0" smtClean="0">
              <a:solidFill>
                <a:srgbClr val="993366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900" b="1" i="1" dirty="0" smtClean="0">
                <a:solidFill>
                  <a:srgbClr val="993366"/>
                </a:solidFill>
              </a:rPr>
              <a:t>면세</a:t>
            </a:r>
            <a:endParaRPr lang="en-US" altLang="ko-KR" sz="900" b="1" i="1" dirty="0" smtClean="0">
              <a:solidFill>
                <a:srgbClr val="993366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900" b="1" i="1" dirty="0" smtClean="0">
                <a:solidFill>
                  <a:srgbClr val="993366"/>
                </a:solidFill>
              </a:rPr>
              <a:t>산업</a:t>
            </a:r>
            <a:endParaRPr lang="ko-KR" altLang="en-US" sz="900" b="1" i="1" dirty="0">
              <a:solidFill>
                <a:srgbClr val="993366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485181" y="2330157"/>
            <a:ext cx="432048" cy="26830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99336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07504" y="5229200"/>
            <a:ext cx="4248472" cy="57273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/>
              <a:t>자연자원 부족 </a:t>
            </a:r>
            <a:r>
              <a:rPr lang="ko-KR" altLang="en-US" sz="1500" b="1" dirty="0" err="1" smtClean="0"/>
              <a:t>으로</a:t>
            </a:r>
            <a:r>
              <a:rPr lang="ko-KR" altLang="en-US" sz="1500" b="1" dirty="0" smtClean="0"/>
              <a:t> 쇼핑 지출 경쟁국 </a:t>
            </a:r>
            <a:endParaRPr lang="en-US" altLang="ko-KR" sz="1500" b="1" dirty="0" smtClean="0"/>
          </a:p>
          <a:p>
            <a:pPr algn="ctr"/>
            <a:r>
              <a:rPr lang="ko-KR" altLang="en-US" sz="1500" b="1" dirty="0" smtClean="0"/>
              <a:t>대비 큰 편 → 면세 산업 핵심 관광 자원</a:t>
            </a:r>
            <a:endParaRPr lang="en-US" altLang="ko-KR" sz="1500" b="1" dirty="0" smtClean="0"/>
          </a:p>
        </p:txBody>
      </p:sp>
      <p:sp>
        <p:nvSpPr>
          <p:cNvPr id="13" name="직사각형 12"/>
          <p:cNvSpPr/>
          <p:nvPr/>
        </p:nvSpPr>
        <p:spPr>
          <a:xfrm>
            <a:off x="4572000" y="1412776"/>
            <a:ext cx="4392488" cy="318512"/>
          </a:xfrm>
          <a:prstGeom prst="rect">
            <a:avLst/>
          </a:prstGeom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수출 개선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중소기업 수출 판로 역할</a:t>
            </a:r>
            <a:endParaRPr lang="en-US" altLang="ko-KR" sz="1600" b="1" dirty="0" smtClean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04248" y="1988840"/>
            <a:ext cx="23762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b="1" dirty="0" smtClean="0"/>
              <a:t>국내브랜드 매출증가로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     수출 개선 기여</a:t>
            </a:r>
            <a:endParaRPr lang="en-US" altLang="ko-KR" sz="1200" b="1" dirty="0" smtClean="0"/>
          </a:p>
          <a:p>
            <a:endParaRPr lang="en-US" altLang="ko-KR" sz="1200" b="1" dirty="0" smtClean="0"/>
          </a:p>
          <a:p>
            <a:r>
              <a:rPr lang="en-US" altLang="ko-KR" sz="1200" b="1" dirty="0"/>
              <a:t> </a:t>
            </a:r>
            <a:r>
              <a:rPr lang="en-US" altLang="ko-KR" sz="1200" b="1" dirty="0" smtClean="0"/>
              <a:t>     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국내브랜드 중 중소기업 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</a:t>
            </a:r>
            <a:r>
              <a:rPr lang="ko-KR" altLang="en-US" sz="1200" dirty="0" smtClean="0"/>
              <a:t>제품 매출 비중은 약 </a:t>
            </a:r>
            <a:r>
              <a:rPr lang="en-US" altLang="ko-KR" sz="1200" dirty="0" smtClean="0"/>
              <a:t>35%</a:t>
            </a:r>
          </a:p>
          <a:p>
            <a:r>
              <a:rPr lang="ko-KR" altLang="en-US" sz="1200" dirty="0" smtClean="0"/>
              <a:t>        </a:t>
            </a:r>
            <a:r>
              <a:rPr lang="ko-KR" altLang="en-US" sz="1200" dirty="0" err="1" smtClean="0"/>
              <a:t>로</a:t>
            </a:r>
            <a:r>
              <a:rPr lang="ko-KR" altLang="en-US" sz="1200" dirty="0" smtClean="0"/>
              <a:t> 중소기업의 수출 판로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</a:t>
            </a:r>
            <a:r>
              <a:rPr lang="ko-KR" altLang="en-US" sz="1200" dirty="0" smtClean="0"/>
              <a:t>역할</a:t>
            </a:r>
            <a:endParaRPr lang="en-US" altLang="ko-KR" sz="1200" dirty="0" smtClean="0"/>
          </a:p>
          <a:p>
            <a:endParaRPr lang="en-US" altLang="ko-KR" sz="1200" dirty="0"/>
          </a:p>
          <a:p>
            <a:pPr marL="171450" indent="-171450">
              <a:buFont typeface="Arial" pitchFamily="34" charset="0"/>
              <a:buChar char="•"/>
            </a:pPr>
            <a:r>
              <a:rPr lang="ko-KR" altLang="en-US" sz="1200" b="1" dirty="0" smtClean="0"/>
              <a:t>중계 무역 역할 수행</a:t>
            </a:r>
            <a:endParaRPr lang="en-US" altLang="ko-KR" sz="1200" b="1" dirty="0" smtClean="0"/>
          </a:p>
          <a:p>
            <a:r>
              <a:rPr lang="en-US" altLang="ko-KR" sz="1200" b="1" dirty="0" smtClean="0"/>
              <a:t>      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외화 획득 창구 역할</a:t>
            </a:r>
            <a:endParaRPr lang="en-US" altLang="ko-KR" sz="1200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4572000" y="4797152"/>
            <a:ext cx="4392488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 smtClean="0"/>
              <a:t>여성 친화 일자리 창출</a:t>
            </a:r>
            <a:endParaRPr lang="en-US" altLang="ko-KR" sz="1400" b="1" dirty="0" smtClean="0"/>
          </a:p>
          <a:p>
            <a:r>
              <a:rPr lang="ko-KR" altLang="en-US" sz="1400" dirty="0" smtClean="0"/>
              <a:t>     </a:t>
            </a:r>
            <a:r>
              <a:rPr lang="en-US" altLang="ko-KR" sz="1400" dirty="0" smtClean="0"/>
              <a:t>- </a:t>
            </a:r>
            <a:r>
              <a:rPr lang="ko-KR" altLang="en-US" sz="1400" dirty="0" smtClean="0"/>
              <a:t>판촉 사원 포함 면세점 내 여성 근로자 비율      </a:t>
            </a:r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     70% </a:t>
            </a:r>
            <a:r>
              <a:rPr lang="ko-KR" altLang="en-US" sz="1400" dirty="0" smtClean="0"/>
              <a:t>수준</a:t>
            </a:r>
            <a:endParaRPr lang="en-US" altLang="ko-KR" sz="1400" dirty="0" smtClean="0"/>
          </a:p>
          <a:p>
            <a:endParaRPr lang="en-US" altLang="ko-KR" sz="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 smtClean="0"/>
              <a:t>해외 진출 확대로 유학생 등 청년 고용 확대</a:t>
            </a:r>
            <a:r>
              <a:rPr lang="en-US" altLang="ko-KR" sz="1400" b="1" dirty="0" smtClean="0"/>
              <a:t>,</a:t>
            </a:r>
          </a:p>
          <a:p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글로벌 사업 경험 제공</a:t>
            </a:r>
            <a:endParaRPr lang="ko-KR" altLang="en-US" sz="1400" b="1" dirty="0"/>
          </a:p>
        </p:txBody>
      </p:sp>
      <p:sp>
        <p:nvSpPr>
          <p:cNvPr id="17" name="직사각형 16"/>
          <p:cNvSpPr/>
          <p:nvPr/>
        </p:nvSpPr>
        <p:spPr>
          <a:xfrm>
            <a:off x="4572000" y="4437112"/>
            <a:ext cx="4392488" cy="321373"/>
          </a:xfrm>
          <a:prstGeom prst="rect">
            <a:avLst/>
          </a:prstGeom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여성 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청년에 대한 양질의 일자리 창출</a:t>
            </a:r>
            <a:endParaRPr lang="en-US" altLang="ko-KR" sz="1600" b="1" dirty="0" smtClean="0">
              <a:solidFill>
                <a:schemeClr val="tx1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>
          <a:xfrm>
            <a:off x="107504" y="260648"/>
            <a:ext cx="8712968" cy="5040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면세산업은 관광수입을 통한 외화획득은 물론 중소기업의 수출 판로역할을 하는</a:t>
            </a:r>
            <a:endParaRPr lang="en-US" altLang="ko-KR" sz="1800" b="1" dirty="0" smtClean="0">
              <a:solidFill>
                <a:schemeClr val="tx2"/>
              </a:solidFill>
            </a:endParaRPr>
          </a:p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제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2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의 수출 산업임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79512" y="936303"/>
            <a:ext cx="41764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300" b="1" dirty="0" smtClean="0"/>
              <a:t>중국 관광객 지출 및 국내 관광 수입 구성</a:t>
            </a:r>
            <a:endParaRPr lang="ko-KR" altLang="en-US" sz="1300" b="1" dirty="0"/>
          </a:p>
        </p:txBody>
      </p:sp>
      <p:sp>
        <p:nvSpPr>
          <p:cNvPr id="22" name="직사각형 21"/>
          <p:cNvSpPr/>
          <p:nvPr/>
        </p:nvSpPr>
        <p:spPr>
          <a:xfrm>
            <a:off x="4644008" y="936303"/>
            <a:ext cx="424847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300" b="1" dirty="0" smtClean="0"/>
              <a:t>면세산업의 경제적 기여 효과</a:t>
            </a:r>
            <a:endParaRPr lang="en-US" altLang="ko-KR" sz="1300" b="1" dirty="0" smtClean="0"/>
          </a:p>
        </p:txBody>
      </p:sp>
      <p:cxnSp>
        <p:nvCxnSpPr>
          <p:cNvPr id="23" name="직선 연결선 22"/>
          <p:cNvCxnSpPr/>
          <p:nvPr/>
        </p:nvCxnSpPr>
        <p:spPr>
          <a:xfrm>
            <a:off x="179512" y="1270465"/>
            <a:ext cx="41764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4572000" y="1270465"/>
            <a:ext cx="439248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179512" y="1484784"/>
            <a:ext cx="194421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300" b="1" dirty="0" smtClean="0"/>
              <a:t>중국 관광객 지출 구성</a:t>
            </a:r>
            <a:endParaRPr lang="ko-KR" altLang="en-US" sz="1300" b="1" dirty="0"/>
          </a:p>
        </p:txBody>
      </p:sp>
      <p:sp>
        <p:nvSpPr>
          <p:cNvPr id="26" name="직사각형 25"/>
          <p:cNvSpPr/>
          <p:nvPr/>
        </p:nvSpPr>
        <p:spPr>
          <a:xfrm>
            <a:off x="2411760" y="1484784"/>
            <a:ext cx="201622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300" b="1" dirty="0" smtClean="0"/>
              <a:t>국내 관광 수입 구성</a:t>
            </a:r>
            <a:endParaRPr lang="en-US" altLang="ko-KR" sz="1300" b="1" dirty="0"/>
          </a:p>
          <a:p>
            <a:endParaRPr lang="en-US" altLang="ko-KR" sz="400" b="1" dirty="0" smtClean="0"/>
          </a:p>
          <a:p>
            <a:r>
              <a:rPr lang="en-US" altLang="ko-KR" sz="900" b="1" dirty="0" smtClean="0"/>
              <a:t>(</a:t>
            </a:r>
            <a:r>
              <a:rPr lang="ko-KR" altLang="en-US" sz="900" b="1" dirty="0" smtClean="0"/>
              <a:t>단위</a:t>
            </a:r>
            <a:r>
              <a:rPr lang="en-US" altLang="ko-KR" sz="900" b="1" dirty="0" smtClean="0"/>
              <a:t>:</a:t>
            </a:r>
            <a:r>
              <a:rPr lang="ko-KR" altLang="en-US" sz="900" b="1" dirty="0" smtClean="0"/>
              <a:t>조원</a:t>
            </a:r>
            <a:r>
              <a:rPr lang="en-US" altLang="ko-KR" sz="900" b="1" dirty="0" smtClean="0"/>
              <a:t>)</a:t>
            </a:r>
            <a:endParaRPr lang="ko-KR" altLang="en-US" sz="900" b="1" dirty="0"/>
          </a:p>
        </p:txBody>
      </p:sp>
      <p:cxnSp>
        <p:nvCxnSpPr>
          <p:cNvPr id="27" name="직선 연결선 26"/>
          <p:cNvCxnSpPr/>
          <p:nvPr/>
        </p:nvCxnSpPr>
        <p:spPr>
          <a:xfrm>
            <a:off x="323528" y="1790337"/>
            <a:ext cx="1656184" cy="0"/>
          </a:xfrm>
          <a:prstGeom prst="line">
            <a:avLst/>
          </a:prstGeom>
          <a:ln w="31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2555776" y="1777172"/>
            <a:ext cx="1656184" cy="0"/>
          </a:xfrm>
          <a:prstGeom prst="line">
            <a:avLst/>
          </a:prstGeom>
          <a:ln w="31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5" name="차트 4"/>
          <p:cNvGraphicFramePr/>
          <p:nvPr>
            <p:extLst>
              <p:ext uri="{D42A27DB-BD31-4B8C-83A1-F6EECF244321}">
                <p14:modId xmlns:p14="http://schemas.microsoft.com/office/powerpoint/2010/main" val="2663598000"/>
              </p:ext>
            </p:extLst>
          </p:nvPr>
        </p:nvGraphicFramePr>
        <p:xfrm>
          <a:off x="176882" y="1757040"/>
          <a:ext cx="1946846" cy="33451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-44358" y="4234299"/>
            <a:ext cx="4675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쇼핑</a:t>
            </a:r>
            <a:endParaRPr lang="ko-KR" altLang="en-US" sz="1100" dirty="0"/>
          </a:p>
        </p:txBody>
      </p:sp>
      <p:sp>
        <p:nvSpPr>
          <p:cNvPr id="29" name="TextBox 28"/>
          <p:cNvSpPr txBox="1"/>
          <p:nvPr/>
        </p:nvSpPr>
        <p:spPr>
          <a:xfrm>
            <a:off x="-29468" y="2535532"/>
            <a:ext cx="4675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기타</a:t>
            </a:r>
            <a:endParaRPr lang="ko-KR" altLang="en-US" sz="1100" dirty="0"/>
          </a:p>
        </p:txBody>
      </p:sp>
      <p:cxnSp>
        <p:nvCxnSpPr>
          <p:cNvPr id="31" name="직선 연결선 30"/>
          <p:cNvCxnSpPr/>
          <p:nvPr/>
        </p:nvCxnSpPr>
        <p:spPr>
          <a:xfrm flipV="1">
            <a:off x="1951137" y="1613616"/>
            <a:ext cx="604639" cy="701356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1930971" y="5013176"/>
            <a:ext cx="792088" cy="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3347864" y="1777172"/>
            <a:ext cx="108012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b="1" dirty="0" smtClean="0"/>
              <a:t>CAGR</a:t>
            </a:r>
          </a:p>
          <a:p>
            <a:pPr algn="r"/>
            <a:r>
              <a:rPr lang="en-US" altLang="ko-KR" sz="1000" b="1" i="1" u="sng" dirty="0" smtClean="0"/>
              <a:t>(‘12~16)</a:t>
            </a:r>
          </a:p>
          <a:p>
            <a:pPr>
              <a:lnSpc>
                <a:spcPct val="150000"/>
              </a:lnSpc>
            </a:pPr>
            <a:endParaRPr lang="en-US" altLang="ko-KR" sz="1000" dirty="0"/>
          </a:p>
        </p:txBody>
      </p:sp>
      <p:sp>
        <p:nvSpPr>
          <p:cNvPr id="36" name="직사각형 35"/>
          <p:cNvSpPr/>
          <p:nvPr/>
        </p:nvSpPr>
        <p:spPr>
          <a:xfrm>
            <a:off x="4572000" y="1963178"/>
            <a:ext cx="19442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300" b="1" dirty="0" smtClean="0"/>
              <a:t>면세점 시장 규모</a:t>
            </a:r>
            <a:endParaRPr lang="en-US" altLang="ko-KR" sz="1300" b="1" dirty="0" smtClean="0"/>
          </a:p>
          <a:p>
            <a:pPr algn="ctr"/>
            <a:endParaRPr lang="en-US" altLang="ko-KR" sz="400" b="1" dirty="0" smtClean="0"/>
          </a:p>
          <a:p>
            <a:r>
              <a:rPr lang="en-US" altLang="ko-KR" sz="900" dirty="0" smtClean="0"/>
              <a:t>(</a:t>
            </a:r>
            <a:r>
              <a:rPr lang="ko-KR" altLang="en-US" sz="900" dirty="0" smtClean="0"/>
              <a:t>단위</a:t>
            </a:r>
            <a:r>
              <a:rPr lang="en-US" altLang="ko-KR" sz="900" dirty="0" smtClean="0"/>
              <a:t>: </a:t>
            </a:r>
            <a:r>
              <a:rPr lang="ko-KR" altLang="en-US" sz="900" dirty="0" smtClean="0"/>
              <a:t>조원</a:t>
            </a:r>
            <a:r>
              <a:rPr lang="en-US" altLang="ko-KR" sz="900" dirty="0" smtClean="0"/>
              <a:t>)</a:t>
            </a:r>
            <a:endParaRPr lang="ko-KR" altLang="en-US" sz="900" dirty="0"/>
          </a:p>
        </p:txBody>
      </p:sp>
      <p:cxnSp>
        <p:nvCxnSpPr>
          <p:cNvPr id="37" name="직선 연결선 36"/>
          <p:cNvCxnSpPr/>
          <p:nvPr/>
        </p:nvCxnSpPr>
        <p:spPr>
          <a:xfrm>
            <a:off x="4716016" y="2251563"/>
            <a:ext cx="1656184" cy="0"/>
          </a:xfrm>
          <a:prstGeom prst="line">
            <a:avLst/>
          </a:prstGeom>
          <a:ln w="31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38" name="차트 37"/>
          <p:cNvGraphicFramePr/>
          <p:nvPr>
            <p:extLst>
              <p:ext uri="{D42A27DB-BD31-4B8C-83A1-F6EECF244321}">
                <p14:modId xmlns:p14="http://schemas.microsoft.com/office/powerpoint/2010/main" val="3846127922"/>
              </p:ext>
            </p:extLst>
          </p:nvPr>
        </p:nvGraphicFramePr>
        <p:xfrm>
          <a:off x="4452508" y="2610216"/>
          <a:ext cx="1931876" cy="1663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5940152" y="2659674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i="1" dirty="0" smtClean="0">
                <a:solidFill>
                  <a:srgbClr val="663300"/>
                </a:solidFill>
              </a:rPr>
              <a:t>국내</a:t>
            </a:r>
            <a:endParaRPr lang="en-US" altLang="ko-KR" sz="1400" b="1" i="1" dirty="0" smtClean="0">
              <a:solidFill>
                <a:srgbClr val="663300"/>
              </a:solidFill>
            </a:endParaRPr>
          </a:p>
          <a:p>
            <a:pPr algn="ctr"/>
            <a:r>
              <a:rPr lang="ko-KR" altLang="en-US" sz="1400" b="1" i="1" dirty="0" smtClean="0">
                <a:solidFill>
                  <a:srgbClr val="663300"/>
                </a:solidFill>
              </a:rPr>
              <a:t>브랜</a:t>
            </a:r>
            <a:r>
              <a:rPr lang="ko-KR" altLang="en-US" sz="1400" b="1" i="1" dirty="0">
                <a:solidFill>
                  <a:srgbClr val="663300"/>
                </a:solidFill>
              </a:rPr>
              <a:t>드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940152" y="3288341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/>
              <a:t>해외</a:t>
            </a:r>
            <a:endParaRPr lang="en-US" altLang="ko-KR" sz="1400" b="1" dirty="0" smtClean="0"/>
          </a:p>
          <a:p>
            <a:pPr algn="ctr"/>
            <a:r>
              <a:rPr lang="ko-KR" altLang="en-US" sz="1400" b="1" dirty="0" smtClean="0"/>
              <a:t>브랜드</a:t>
            </a:r>
            <a:endParaRPr lang="ko-KR" altLang="en-US" sz="1400" b="1" dirty="0"/>
          </a:p>
        </p:txBody>
      </p:sp>
      <p:sp>
        <p:nvSpPr>
          <p:cNvPr id="32" name="바닥글 개체 틀 15"/>
          <p:cNvSpPr txBox="1">
            <a:spLocks/>
          </p:cNvSpPr>
          <p:nvPr/>
        </p:nvSpPr>
        <p:spPr>
          <a:xfrm>
            <a:off x="107504" y="6381328"/>
            <a:ext cx="8928992" cy="4766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800" dirty="0" smtClean="0">
                <a:solidFill>
                  <a:schemeClr val="tx1"/>
                </a:solidFill>
              </a:rPr>
              <a:t>1. </a:t>
            </a:r>
            <a:r>
              <a:rPr lang="ko-KR" altLang="en-US" sz="800" dirty="0" smtClean="0">
                <a:solidFill>
                  <a:schemeClr val="tx1"/>
                </a:solidFill>
              </a:rPr>
              <a:t>태국 </a:t>
            </a:r>
            <a:r>
              <a:rPr lang="en-US" altLang="ko-KR" sz="800" dirty="0" smtClean="0">
                <a:solidFill>
                  <a:schemeClr val="tx1"/>
                </a:solidFill>
              </a:rPr>
              <a:t>317</a:t>
            </a:r>
            <a:r>
              <a:rPr lang="ko-KR" altLang="en-US" sz="800" dirty="0" smtClean="0">
                <a:solidFill>
                  <a:schemeClr val="tx1"/>
                </a:solidFill>
              </a:rPr>
              <a:t>만원 중 </a:t>
            </a:r>
            <a:r>
              <a:rPr lang="en-US" altLang="ko-KR" sz="800" dirty="0" smtClean="0">
                <a:solidFill>
                  <a:schemeClr val="tx1"/>
                </a:solidFill>
              </a:rPr>
              <a:t>90</a:t>
            </a:r>
            <a:r>
              <a:rPr lang="ko-KR" altLang="en-US" sz="800" dirty="0" smtClean="0">
                <a:solidFill>
                  <a:schemeClr val="tx1"/>
                </a:solidFill>
              </a:rPr>
              <a:t>만원 </a:t>
            </a:r>
            <a:r>
              <a:rPr lang="en-US" altLang="ko-KR" sz="800" dirty="0" smtClean="0">
                <a:solidFill>
                  <a:schemeClr val="tx1"/>
                </a:solidFill>
              </a:rPr>
              <a:t>/. </a:t>
            </a:r>
            <a:r>
              <a:rPr lang="ko-KR" altLang="en-US" sz="800" dirty="0" smtClean="0">
                <a:solidFill>
                  <a:schemeClr val="tx1"/>
                </a:solidFill>
              </a:rPr>
              <a:t>일본 </a:t>
            </a:r>
            <a:r>
              <a:rPr lang="en-US" altLang="ko-KR" sz="800" dirty="0" smtClean="0">
                <a:solidFill>
                  <a:schemeClr val="tx1"/>
                </a:solidFill>
              </a:rPr>
              <a:t>526</a:t>
            </a:r>
            <a:r>
              <a:rPr lang="ko-KR" altLang="en-US" sz="800" dirty="0" smtClean="0">
                <a:solidFill>
                  <a:schemeClr val="tx1"/>
                </a:solidFill>
              </a:rPr>
              <a:t>만원 중 </a:t>
            </a:r>
            <a:r>
              <a:rPr lang="en-US" altLang="ko-KR" sz="800" dirty="0" smtClean="0">
                <a:solidFill>
                  <a:schemeClr val="tx1"/>
                </a:solidFill>
              </a:rPr>
              <a:t>187</a:t>
            </a:r>
            <a:r>
              <a:rPr lang="ko-KR" altLang="en-US" sz="800" dirty="0" smtClean="0">
                <a:solidFill>
                  <a:schemeClr val="tx1"/>
                </a:solidFill>
              </a:rPr>
              <a:t>만원 </a:t>
            </a:r>
            <a:r>
              <a:rPr lang="en-US" altLang="ko-KR" sz="800" dirty="0" smtClean="0">
                <a:solidFill>
                  <a:schemeClr val="tx1"/>
                </a:solidFill>
              </a:rPr>
              <a:t>/ </a:t>
            </a:r>
            <a:r>
              <a:rPr lang="ko-KR" altLang="en-US" sz="800" dirty="0" smtClean="0">
                <a:solidFill>
                  <a:schemeClr val="tx1"/>
                </a:solidFill>
              </a:rPr>
              <a:t>한국 </a:t>
            </a:r>
            <a:r>
              <a:rPr lang="en-US" altLang="ko-KR" sz="800" dirty="0" smtClean="0">
                <a:solidFill>
                  <a:schemeClr val="tx1"/>
                </a:solidFill>
              </a:rPr>
              <a:t>450</a:t>
            </a:r>
            <a:r>
              <a:rPr lang="ko-KR" altLang="en-US" sz="800" dirty="0" smtClean="0">
                <a:solidFill>
                  <a:schemeClr val="tx1"/>
                </a:solidFill>
              </a:rPr>
              <a:t>만원 중 </a:t>
            </a:r>
            <a:r>
              <a:rPr lang="en-US" altLang="ko-KR" sz="800" dirty="0" smtClean="0">
                <a:solidFill>
                  <a:schemeClr val="tx1"/>
                </a:solidFill>
              </a:rPr>
              <a:t>184</a:t>
            </a:r>
            <a:r>
              <a:rPr lang="ko-KR" altLang="en-US" sz="800" dirty="0" smtClean="0">
                <a:solidFill>
                  <a:schemeClr val="tx1"/>
                </a:solidFill>
              </a:rPr>
              <a:t>만원</a:t>
            </a:r>
            <a:r>
              <a:rPr lang="en-US" altLang="ko-KR" sz="800" dirty="0" smtClean="0">
                <a:solidFill>
                  <a:schemeClr val="tx1"/>
                </a:solidFill>
              </a:rPr>
              <a:t>; 2. </a:t>
            </a:r>
            <a:r>
              <a:rPr lang="ko-KR" altLang="en-US" sz="800" dirty="0" smtClean="0">
                <a:solidFill>
                  <a:schemeClr val="tx1"/>
                </a:solidFill>
              </a:rPr>
              <a:t>세계 자연 유산 수 일본 </a:t>
            </a:r>
            <a:r>
              <a:rPr lang="en-US" altLang="ko-KR" sz="800" dirty="0" smtClean="0">
                <a:solidFill>
                  <a:schemeClr val="tx1"/>
                </a:solidFill>
              </a:rPr>
              <a:t>10</a:t>
            </a:r>
            <a:r>
              <a:rPr lang="ko-KR" altLang="en-US" sz="800" dirty="0" smtClean="0">
                <a:solidFill>
                  <a:schemeClr val="tx1"/>
                </a:solidFill>
              </a:rPr>
              <a:t>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태국 </a:t>
            </a:r>
            <a:r>
              <a:rPr lang="en-US" altLang="ko-KR" sz="800" dirty="0" smtClean="0">
                <a:solidFill>
                  <a:schemeClr val="tx1"/>
                </a:solidFill>
              </a:rPr>
              <a:t>29</a:t>
            </a:r>
            <a:r>
              <a:rPr lang="ko-KR" altLang="en-US" sz="800" dirty="0" smtClean="0">
                <a:solidFill>
                  <a:schemeClr val="tx1"/>
                </a:solidFill>
              </a:rPr>
              <a:t>위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한국 </a:t>
            </a:r>
            <a:r>
              <a:rPr lang="en-US" altLang="ko-KR" sz="800" dirty="0" smtClean="0">
                <a:solidFill>
                  <a:schemeClr val="tx1"/>
                </a:solidFill>
              </a:rPr>
              <a:t>43</a:t>
            </a:r>
            <a:r>
              <a:rPr lang="ko-KR" altLang="en-US" sz="800" dirty="0" smtClean="0">
                <a:solidFill>
                  <a:schemeClr val="tx1"/>
                </a:solidFill>
              </a:rPr>
              <a:t>위</a:t>
            </a:r>
            <a:r>
              <a:rPr lang="en-US" altLang="ko-KR" sz="800" dirty="0" smtClean="0">
                <a:solidFill>
                  <a:schemeClr val="tx1"/>
                </a:solidFill>
              </a:rPr>
              <a:t>; 3. ’16</a:t>
            </a:r>
            <a:r>
              <a:rPr lang="ko-KR" altLang="en-US" sz="800" dirty="0" smtClean="0">
                <a:solidFill>
                  <a:schemeClr val="tx1"/>
                </a:solidFill>
              </a:rPr>
              <a:t>년 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대외무역법</a:t>
            </a:r>
            <a:r>
              <a:rPr lang="ko-KR" altLang="en-US" sz="800" dirty="0" smtClean="0">
                <a:solidFill>
                  <a:schemeClr val="tx1"/>
                </a:solidFill>
              </a:rPr>
              <a:t> 개정으로 면세점 국산품 판매액</a:t>
            </a:r>
            <a:r>
              <a:rPr lang="en-US" altLang="ko-KR" sz="800" dirty="0" smtClean="0">
                <a:solidFill>
                  <a:schemeClr val="tx1"/>
                </a:solidFill>
              </a:rPr>
              <a:t>, </a:t>
            </a:r>
            <a:r>
              <a:rPr lang="ko-KR" altLang="en-US" sz="800" dirty="0" smtClean="0">
                <a:solidFill>
                  <a:schemeClr val="tx1"/>
                </a:solidFill>
              </a:rPr>
              <a:t>수출 실적으로 인정</a:t>
            </a:r>
            <a:r>
              <a:rPr lang="en-US" altLang="ko-KR" sz="800" dirty="0" smtClean="0">
                <a:solidFill>
                  <a:schemeClr val="tx1"/>
                </a:solidFill>
              </a:rPr>
              <a:t>;  4. ’16</a:t>
            </a:r>
            <a:r>
              <a:rPr lang="ko-KR" altLang="en-US" sz="800" dirty="0" smtClean="0">
                <a:solidFill>
                  <a:schemeClr val="tx1"/>
                </a:solidFill>
              </a:rPr>
              <a:t>년 기준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Source: TNS,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문화체육관광부</a:t>
            </a:r>
            <a:r>
              <a:rPr lang="en-US" altLang="ko-KR" sz="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한국면세점협회</a:t>
            </a:r>
            <a:endParaRPr lang="en-US" altLang="ko-KR" sz="8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eriod"/>
            </a:pP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95837" y="4096704"/>
            <a:ext cx="7560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b="1" i="1" dirty="0">
                <a:solidFill>
                  <a:srgbClr val="993366"/>
                </a:solidFill>
              </a:rPr>
              <a:t>+24.7</a:t>
            </a:r>
            <a:r>
              <a:rPr lang="en-US" altLang="ko-KR" sz="800" b="1" i="1" dirty="0" smtClean="0">
                <a:solidFill>
                  <a:srgbClr val="993366"/>
                </a:solidFill>
              </a:rPr>
              <a:t>%</a:t>
            </a:r>
            <a:endParaRPr lang="en-US" altLang="ko-KR" sz="800" b="1" i="1" dirty="0">
              <a:solidFill>
                <a:srgbClr val="99336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92744" y="2455288"/>
            <a:ext cx="48121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 smtClean="0"/>
              <a:t>12.3</a:t>
            </a:r>
            <a:endParaRPr lang="ko-KR" altLang="en-US" b="1" dirty="0"/>
          </a:p>
        </p:txBody>
      </p:sp>
      <p:cxnSp>
        <p:nvCxnSpPr>
          <p:cNvPr id="42" name="직선 연결선 41"/>
          <p:cNvCxnSpPr/>
          <p:nvPr/>
        </p:nvCxnSpPr>
        <p:spPr>
          <a:xfrm flipV="1">
            <a:off x="5353040" y="2754432"/>
            <a:ext cx="375280" cy="22372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V="1">
            <a:off x="5318368" y="3147683"/>
            <a:ext cx="421000" cy="281317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/>
          <p:cNvCxnSpPr/>
          <p:nvPr/>
        </p:nvCxnSpPr>
        <p:spPr>
          <a:xfrm>
            <a:off x="6732240" y="3147683"/>
            <a:ext cx="95984" cy="277808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>
            <a:off x="6828224" y="3425491"/>
            <a:ext cx="2136264" cy="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8380804" y="1412776"/>
            <a:ext cx="1440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3</a:t>
            </a:r>
            <a:endParaRPr lang="ko-KR" altLang="en-US" dirty="0"/>
          </a:p>
        </p:txBody>
      </p:sp>
      <p:sp>
        <p:nvSpPr>
          <p:cNvPr id="54" name="TextBox 53"/>
          <p:cNvSpPr txBox="1"/>
          <p:nvPr/>
        </p:nvSpPr>
        <p:spPr>
          <a:xfrm>
            <a:off x="8972044" y="2734112"/>
            <a:ext cx="144016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00" dirty="0" smtClean="0"/>
              <a:t>4</a:t>
            </a:r>
            <a:endParaRPr lang="ko-KR" altLang="en-US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1763688" y="5258816"/>
            <a:ext cx="14401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b="1" dirty="0" smtClean="0">
                <a:solidFill>
                  <a:schemeClr val="bg1"/>
                </a:solidFill>
              </a:rPr>
              <a:t>2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57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8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98057" y="4223885"/>
            <a:ext cx="576064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 smtClean="0"/>
              <a:t>3.7</a:t>
            </a:r>
          </a:p>
          <a:p>
            <a:pPr algn="ctr"/>
            <a:r>
              <a:rPr lang="en-US" altLang="ko-KR" sz="1000" dirty="0" smtClean="0"/>
              <a:t>(24%)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425345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바닥글 개체 틀 15"/>
          <p:cNvSpPr txBox="1">
            <a:spLocks/>
          </p:cNvSpPr>
          <p:nvPr/>
        </p:nvSpPr>
        <p:spPr>
          <a:xfrm>
            <a:off x="107504" y="6381328"/>
            <a:ext cx="8928992" cy="4766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700" b="1" dirty="0" smtClean="0">
                <a:solidFill>
                  <a:schemeClr val="tx1"/>
                </a:solidFill>
              </a:rPr>
              <a:t>NOTE:</a:t>
            </a:r>
            <a:r>
              <a:rPr lang="en-US" altLang="ko-KR" sz="700" dirty="0" smtClean="0">
                <a:solidFill>
                  <a:schemeClr val="tx1"/>
                </a:solidFill>
              </a:rPr>
              <a:t> </a:t>
            </a:r>
            <a:r>
              <a:rPr lang="ko-KR" altLang="en-US" sz="700" dirty="0" smtClean="0">
                <a:solidFill>
                  <a:schemeClr val="tx1"/>
                </a:solidFill>
              </a:rPr>
              <a:t>주요국은 면세산업을 육성 중</a:t>
            </a:r>
            <a:r>
              <a:rPr lang="en-US" altLang="ko-KR" sz="700" dirty="0" smtClean="0">
                <a:solidFill>
                  <a:schemeClr val="tx1"/>
                </a:solidFill>
              </a:rPr>
              <a:t>. </a:t>
            </a:r>
            <a:r>
              <a:rPr lang="ko-KR" altLang="en-US" sz="700" dirty="0" smtClean="0">
                <a:solidFill>
                  <a:schemeClr val="tx1"/>
                </a:solidFill>
              </a:rPr>
              <a:t>일본은 사후 면세점 지원 및 </a:t>
            </a:r>
            <a:r>
              <a:rPr lang="en-US" altLang="ko-KR" sz="700" dirty="0" smtClean="0">
                <a:solidFill>
                  <a:schemeClr val="tx1"/>
                </a:solidFill>
              </a:rPr>
              <a:t>’15</a:t>
            </a:r>
            <a:r>
              <a:rPr lang="ko-KR" altLang="en-US" sz="700" dirty="0" smtClean="0">
                <a:solidFill>
                  <a:schemeClr val="tx1"/>
                </a:solidFill>
              </a:rPr>
              <a:t>년 이후 시내면세점 설립 허용</a:t>
            </a:r>
            <a:r>
              <a:rPr lang="en-US" altLang="ko-KR" sz="700" dirty="0" smtClean="0">
                <a:solidFill>
                  <a:schemeClr val="tx1"/>
                </a:solidFill>
              </a:rPr>
              <a:t>, </a:t>
            </a:r>
            <a:r>
              <a:rPr lang="ko-KR" altLang="en-US" sz="700" dirty="0" smtClean="0">
                <a:solidFill>
                  <a:schemeClr val="tx1"/>
                </a:solidFill>
              </a:rPr>
              <a:t>태국은 외국기업 추가 경쟁 유도를 통한 시장 확대 유도</a:t>
            </a:r>
            <a:r>
              <a:rPr lang="en-US" altLang="ko-KR" sz="700" dirty="0" smtClean="0">
                <a:solidFill>
                  <a:schemeClr val="tx1"/>
                </a:solidFill>
              </a:rPr>
              <a:t>, </a:t>
            </a:r>
            <a:r>
              <a:rPr lang="ko-KR" altLang="en-US" sz="700" dirty="0" smtClean="0">
                <a:solidFill>
                  <a:schemeClr val="tx1"/>
                </a:solidFill>
              </a:rPr>
              <a:t>중국은 면세한도 상향 및 입국장 면세점 추가 계획</a:t>
            </a:r>
            <a:endParaRPr lang="en-US" altLang="ko-KR" sz="700" dirty="0" smtClean="0">
              <a:solidFill>
                <a:schemeClr val="tx1"/>
              </a:solidFill>
            </a:endParaRPr>
          </a:p>
          <a:p>
            <a:pPr algn="l"/>
            <a:r>
              <a:rPr lang="en-US" altLang="ko-KR" sz="800" dirty="0" smtClean="0">
                <a:solidFill>
                  <a:schemeClr val="tx1"/>
                </a:solidFill>
              </a:rPr>
              <a:t>1. </a:t>
            </a:r>
            <a:r>
              <a:rPr lang="ko-KR" altLang="en-US" sz="800" dirty="0" smtClean="0">
                <a:solidFill>
                  <a:schemeClr val="tx1"/>
                </a:solidFill>
              </a:rPr>
              <a:t>매출 기준 </a:t>
            </a:r>
            <a:r>
              <a:rPr lang="en-US" altLang="ko-KR" sz="800" dirty="0" smtClean="0">
                <a:solidFill>
                  <a:schemeClr val="tx1"/>
                </a:solidFill>
              </a:rPr>
              <a:t>0.1% ~ 1.0%</a:t>
            </a:r>
            <a:r>
              <a:rPr lang="ko-KR" altLang="en-US" sz="800" dirty="0" smtClean="0">
                <a:solidFill>
                  <a:schemeClr val="tx1"/>
                </a:solidFill>
              </a:rPr>
              <a:t>로 </a:t>
            </a:r>
            <a:r>
              <a:rPr lang="en-US" altLang="ko-KR" sz="800" dirty="0" smtClean="0">
                <a:solidFill>
                  <a:schemeClr val="tx1"/>
                </a:solidFill>
              </a:rPr>
              <a:t>16</a:t>
            </a:r>
            <a:r>
              <a:rPr lang="ko-KR" altLang="en-US" sz="800" dirty="0" smtClean="0">
                <a:solidFill>
                  <a:schemeClr val="tx1"/>
                </a:solidFill>
              </a:rPr>
              <a:t>년 업계 전체 </a:t>
            </a:r>
            <a:r>
              <a:rPr lang="en-US" altLang="ko-KR" sz="800" dirty="0" smtClean="0">
                <a:solidFill>
                  <a:schemeClr val="tx1"/>
                </a:solidFill>
              </a:rPr>
              <a:t>44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억원</a:t>
            </a:r>
            <a:r>
              <a:rPr lang="ko-KR" altLang="en-US" sz="800" dirty="0" smtClean="0">
                <a:solidFill>
                  <a:schemeClr val="tx1"/>
                </a:solidFill>
              </a:rPr>
              <a:t> 징수 → </a:t>
            </a:r>
            <a:r>
              <a:rPr lang="en-US" altLang="ko-KR" sz="800" dirty="0" smtClean="0">
                <a:solidFill>
                  <a:schemeClr val="tx1"/>
                </a:solidFill>
              </a:rPr>
              <a:t>17</a:t>
            </a:r>
            <a:r>
              <a:rPr lang="ko-KR" altLang="en-US" sz="800" dirty="0" smtClean="0">
                <a:solidFill>
                  <a:schemeClr val="tx1"/>
                </a:solidFill>
              </a:rPr>
              <a:t>년</a:t>
            </a:r>
            <a:r>
              <a:rPr lang="en-US" altLang="ko-KR" sz="800" dirty="0" smtClean="0">
                <a:solidFill>
                  <a:schemeClr val="tx1"/>
                </a:solidFill>
              </a:rPr>
              <a:t>F 550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억원</a:t>
            </a:r>
            <a:r>
              <a:rPr lang="ko-KR" altLang="en-US" sz="800" dirty="0" smtClean="0">
                <a:solidFill>
                  <a:schemeClr val="tx1"/>
                </a:solidFill>
              </a:rPr>
              <a:t> 징수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Source: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미디어 리서치</a:t>
            </a:r>
            <a:r>
              <a:rPr lang="en-US" altLang="ko-KR" sz="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내부자료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539552" y="1484784"/>
            <a:ext cx="3672408" cy="1332148"/>
          </a:xfrm>
          <a:prstGeom prst="round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신규 특허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특허 갱신 요건 강화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/>
                </a:solidFill>
              </a:rPr>
              <a:t>     </a:t>
            </a:r>
            <a:r>
              <a:rPr lang="en-US" altLang="ko-KR" sz="1200" dirty="0" smtClean="0">
                <a:solidFill>
                  <a:schemeClr val="tx1"/>
                </a:solidFill>
              </a:rPr>
              <a:t>- </a:t>
            </a:r>
            <a:r>
              <a:rPr lang="ko-KR" altLang="en-US" sz="1200" dirty="0" smtClean="0">
                <a:solidFill>
                  <a:schemeClr val="tx1"/>
                </a:solidFill>
              </a:rPr>
              <a:t>외국인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구매객</a:t>
            </a:r>
            <a:r>
              <a:rPr lang="ko-KR" altLang="en-US" sz="1200" dirty="0" smtClean="0">
                <a:solidFill>
                  <a:schemeClr val="tx1"/>
                </a:solidFill>
              </a:rPr>
              <a:t> 수 </a:t>
            </a:r>
            <a:r>
              <a:rPr lang="en-US" altLang="ko-KR" sz="1200" dirty="0" smtClean="0">
                <a:solidFill>
                  <a:schemeClr val="tx1"/>
                </a:solidFill>
              </a:rPr>
              <a:t>35% </a:t>
            </a:r>
            <a:r>
              <a:rPr lang="ko-KR" altLang="en-US" sz="1200" dirty="0" smtClean="0">
                <a:solidFill>
                  <a:schemeClr val="tx1"/>
                </a:solidFill>
              </a:rPr>
              <a:t>이상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외국인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      </a:t>
            </a:r>
            <a:r>
              <a:rPr lang="ko-KR" altLang="en-US" sz="1200" dirty="0" smtClean="0">
                <a:solidFill>
                  <a:schemeClr val="tx1"/>
                </a:solidFill>
              </a:rPr>
              <a:t>매출액 </a:t>
            </a:r>
            <a:r>
              <a:rPr lang="en-US" altLang="ko-KR" sz="1200" dirty="0" smtClean="0">
                <a:solidFill>
                  <a:schemeClr val="tx1"/>
                </a:solidFill>
              </a:rPr>
              <a:t>50% </a:t>
            </a:r>
            <a:r>
              <a:rPr lang="ko-KR" altLang="en-US" sz="1200" dirty="0" smtClean="0">
                <a:solidFill>
                  <a:schemeClr val="tx1"/>
                </a:solidFill>
              </a:rPr>
              <a:t>이상일 경우 특허 갱신 허용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</a:rPr>
              <a:t>       </a:t>
            </a:r>
            <a:r>
              <a:rPr lang="ko-KR" altLang="en-US" sz="1200" dirty="0" smtClean="0">
                <a:solidFill>
                  <a:schemeClr val="tx1"/>
                </a:solidFill>
              </a:rPr>
              <a:t>내국인 편중 시정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면세점 신설 억제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539552" y="2895271"/>
            <a:ext cx="3672408" cy="1829873"/>
          </a:xfrm>
          <a:prstGeom prst="round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면세점 특허기간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10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년 →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5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년 단축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/>
                </a:solidFill>
              </a:rPr>
              <a:t>     </a:t>
            </a:r>
            <a:r>
              <a:rPr lang="en-US" altLang="ko-KR" sz="1200" dirty="0" smtClean="0">
                <a:solidFill>
                  <a:schemeClr val="tx1"/>
                </a:solidFill>
              </a:rPr>
              <a:t>- </a:t>
            </a:r>
            <a:r>
              <a:rPr lang="ko-KR" altLang="en-US" sz="1200" dirty="0" smtClean="0">
                <a:solidFill>
                  <a:schemeClr val="tx1"/>
                </a:solidFill>
              </a:rPr>
              <a:t>중소기업 외에는 특허 갱신 불가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특허 수수료 기준을 면적 → 매출변경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특허권 수 비율 규제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/>
                </a:solidFill>
              </a:rPr>
              <a:t>     </a:t>
            </a:r>
            <a:r>
              <a:rPr lang="en-US" altLang="ko-KR" sz="1200" dirty="0" smtClean="0">
                <a:solidFill>
                  <a:schemeClr val="tx1"/>
                </a:solidFill>
              </a:rPr>
              <a:t>-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중소중견社</a:t>
            </a:r>
            <a:r>
              <a:rPr lang="en-US" altLang="ko-KR" sz="1200" dirty="0" smtClean="0">
                <a:solidFill>
                  <a:schemeClr val="tx1"/>
                </a:solidFill>
              </a:rPr>
              <a:t>30%</a:t>
            </a:r>
            <a:r>
              <a:rPr lang="ko-KR" altLang="en-US" sz="1200" dirty="0" smtClean="0">
                <a:solidFill>
                  <a:schemeClr val="tx1"/>
                </a:solidFill>
              </a:rPr>
              <a:t>의무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대기업 </a:t>
            </a:r>
            <a:r>
              <a:rPr lang="en-US" altLang="ko-KR" sz="1200" dirty="0" smtClean="0">
                <a:solidFill>
                  <a:schemeClr val="tx1"/>
                </a:solidFill>
              </a:rPr>
              <a:t>60%</a:t>
            </a:r>
            <a:r>
              <a:rPr lang="ko-KR" altLang="en-US" sz="1200" dirty="0" smtClean="0">
                <a:solidFill>
                  <a:schemeClr val="tx1"/>
                </a:solidFill>
              </a:rPr>
              <a:t>이상 불허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tx1"/>
                </a:solidFill>
              </a:rPr>
              <a:t>    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특허심사기준 사회환원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상생 항목 추가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39552" y="4797152"/>
            <a:ext cx="3672408" cy="1296144"/>
          </a:xfrm>
          <a:prstGeom prst="round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특허 수수료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0.05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→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1.0%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인상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최대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20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배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 smtClean="0">
                <a:solidFill>
                  <a:schemeClr val="tx1"/>
                </a:solidFill>
              </a:rPr>
              <a:t>각종 규제 추가 발의 중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</a:rPr>
              <a:t>      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면세점 의무휴업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영업시간 제한법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</a:rPr>
              <a:t>       -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특허수수료 최고가격 입찰제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716016" y="1484784"/>
            <a:ext cx="1080120" cy="2160240"/>
          </a:xfrm>
          <a:prstGeom prst="rect">
            <a:avLst/>
          </a:prstGeom>
          <a:solidFill>
            <a:schemeClr val="tx2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특허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수수료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책</a:t>
            </a:r>
            <a:r>
              <a:rPr lang="ko-KR" altLang="en-US" b="1" dirty="0"/>
              <a:t>정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4716016" y="3789040"/>
            <a:ext cx="1080120" cy="2304256"/>
          </a:xfrm>
          <a:prstGeom prst="rect">
            <a:avLst/>
          </a:prstGeom>
          <a:solidFill>
            <a:schemeClr val="tx2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특허기간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및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재심</a:t>
            </a:r>
            <a:r>
              <a:rPr lang="ko-KR" altLang="en-US" sz="1600" b="1" dirty="0"/>
              <a:t>사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96136" y="1412776"/>
            <a:ext cx="33478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b="1" dirty="0" smtClean="0"/>
              <a:t>관세법 상 타 보세구역과 차등 부과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ko-KR" altLang="en-US" sz="1100" dirty="0" smtClean="0"/>
              <a:t>    </a:t>
            </a:r>
            <a:r>
              <a:rPr lang="en-US" altLang="ko-KR" sz="1100" dirty="0" smtClean="0"/>
              <a:t>- </a:t>
            </a:r>
            <a:r>
              <a:rPr lang="ko-KR" altLang="en-US" sz="1100" dirty="0" smtClean="0"/>
              <a:t>수수료는 관세행정에 대한 최소 반대급부  </a:t>
            </a:r>
            <a:endParaRPr lang="en-US" altLang="ko-KR" sz="1100" dirty="0" smtClean="0"/>
          </a:p>
          <a:p>
            <a:pPr>
              <a:lnSpc>
                <a:spcPct val="150000"/>
              </a:lnSpc>
            </a:pPr>
            <a:r>
              <a:rPr lang="en-US" altLang="ko-KR" sz="1100" dirty="0"/>
              <a:t> </a:t>
            </a:r>
            <a:r>
              <a:rPr lang="en-US" altLang="ko-KR" sz="1100" dirty="0" smtClean="0"/>
              <a:t>     </a:t>
            </a:r>
            <a:r>
              <a:rPr lang="ko-KR" altLang="en-US" sz="1100" dirty="0" smtClean="0"/>
              <a:t>이나</a:t>
            </a:r>
            <a:r>
              <a:rPr lang="en-US" altLang="ko-KR" sz="1100" dirty="0" smtClean="0"/>
              <a:t>, </a:t>
            </a:r>
            <a:r>
              <a:rPr lang="ko-KR" altLang="en-US" sz="1100" b="1" u="sng" dirty="0" smtClean="0">
                <a:solidFill>
                  <a:srgbClr val="993366"/>
                </a:solidFill>
              </a:rPr>
              <a:t>면세점 수수료는 과도한 이익 환수 </a:t>
            </a:r>
            <a:endParaRPr lang="en-US" altLang="ko-KR" sz="1100" b="1" u="sng" dirty="0" smtClean="0">
              <a:solidFill>
                <a:srgbClr val="993366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100" b="1" dirty="0">
                <a:solidFill>
                  <a:srgbClr val="993366"/>
                </a:solidFill>
              </a:rPr>
              <a:t> </a:t>
            </a:r>
            <a:r>
              <a:rPr lang="en-US" altLang="ko-KR" sz="1100" b="1" dirty="0" smtClean="0">
                <a:solidFill>
                  <a:srgbClr val="993366"/>
                </a:solidFill>
              </a:rPr>
              <a:t>     </a:t>
            </a:r>
            <a:r>
              <a:rPr lang="ko-KR" altLang="en-US" sz="1100" b="1" u="sng" dirty="0" smtClean="0">
                <a:solidFill>
                  <a:srgbClr val="993366"/>
                </a:solidFill>
              </a:rPr>
              <a:t>목적</a:t>
            </a:r>
            <a:endParaRPr lang="en-US" altLang="ko-KR" sz="1100" b="1" u="sng" dirty="0" smtClean="0">
              <a:solidFill>
                <a:srgbClr val="993366"/>
              </a:solidFill>
            </a:endParaRPr>
          </a:p>
          <a:p>
            <a:pPr marL="171450" indent="-171450">
              <a:buFontTx/>
              <a:buChar char="-"/>
            </a:pPr>
            <a:endParaRPr lang="en-US" altLang="ko-KR" sz="1100" dirty="0"/>
          </a:p>
          <a:p>
            <a:pPr marL="171450" indent="-171450">
              <a:buFontTx/>
              <a:buChar char="-"/>
            </a:pPr>
            <a:endParaRPr lang="en-US" altLang="ko-KR" sz="1100" dirty="0" smtClean="0"/>
          </a:p>
          <a:p>
            <a:pPr marL="171450" indent="-171450">
              <a:buFontTx/>
              <a:buChar char="-"/>
            </a:pPr>
            <a:endParaRPr lang="en-US" altLang="ko-KR" sz="1100" dirty="0"/>
          </a:p>
          <a:p>
            <a:pPr marL="171450" indent="-171450">
              <a:buFontTx/>
              <a:buChar char="-"/>
            </a:pPr>
            <a:endParaRPr lang="en-US" altLang="ko-KR" sz="1100" dirty="0" smtClean="0"/>
          </a:p>
          <a:p>
            <a:pPr marL="171450" indent="-171450">
              <a:buFontTx/>
              <a:buChar char="-"/>
            </a:pPr>
            <a:endParaRPr lang="en-US" altLang="ko-KR" sz="1100" dirty="0"/>
          </a:p>
          <a:p>
            <a:r>
              <a:rPr lang="ko-KR" altLang="en-US" sz="1100" dirty="0" smtClean="0"/>
              <a:t>    </a:t>
            </a:r>
            <a:r>
              <a:rPr lang="en-US" altLang="ko-KR" sz="1100" dirty="0" smtClean="0"/>
              <a:t>- </a:t>
            </a:r>
            <a:r>
              <a:rPr lang="ko-KR" altLang="en-US" sz="1100" b="1" dirty="0" smtClean="0"/>
              <a:t>법인세 外 이중 과세로 면세 산업 위축 우려</a:t>
            </a:r>
            <a:endParaRPr lang="ko-KR" altLang="en-US" sz="1100" b="1" dirty="0"/>
          </a:p>
        </p:txBody>
      </p:sp>
      <p:graphicFrame>
        <p:nvGraphicFramePr>
          <p:cNvPr id="8" name="다이어그램 7"/>
          <p:cNvGraphicFramePr/>
          <p:nvPr>
            <p:extLst>
              <p:ext uri="{D42A27DB-BD31-4B8C-83A1-F6EECF244321}">
                <p14:modId xmlns:p14="http://schemas.microsoft.com/office/powerpoint/2010/main" val="649670541"/>
              </p:ext>
            </p:extLst>
          </p:nvPr>
        </p:nvGraphicFramePr>
        <p:xfrm>
          <a:off x="5877669" y="2348880"/>
          <a:ext cx="3168352" cy="108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791150" y="3645024"/>
            <a:ext cx="335285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 smtClean="0"/>
              <a:t>시장 불안정성을 야기시키는 </a:t>
            </a:r>
            <a:r>
              <a:rPr lang="en-US" altLang="ko-KR" sz="1200" b="1" dirty="0" smtClean="0"/>
              <a:t>‘5</a:t>
            </a:r>
            <a:r>
              <a:rPr lang="ko-KR" altLang="en-US" sz="1200" b="1" dirty="0" smtClean="0"/>
              <a:t>년 한시법</a:t>
            </a:r>
            <a:r>
              <a:rPr lang="en-US" altLang="ko-KR" sz="1200" b="1" dirty="0" smtClean="0"/>
              <a:t>’</a:t>
            </a:r>
          </a:p>
          <a:p>
            <a:pPr>
              <a:lnSpc>
                <a:spcPct val="150000"/>
              </a:lnSpc>
            </a:pPr>
            <a:r>
              <a:rPr lang="ko-KR" altLang="en-US" sz="1200" dirty="0" smtClean="0"/>
              <a:t>    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단기간에 대규모 투자 비용 회수 불가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ko-KR" altLang="en-US" sz="1200" dirty="0" smtClean="0"/>
              <a:t>    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유명브랜드 </a:t>
            </a:r>
            <a:r>
              <a:rPr lang="ko-KR" altLang="en-US" sz="1200" dirty="0" err="1" smtClean="0"/>
              <a:t>입점</a:t>
            </a:r>
            <a:r>
              <a:rPr lang="ko-KR" altLang="en-US" sz="1200" dirty="0" smtClean="0"/>
              <a:t> 거부로 필수경쟁력 약화</a:t>
            </a:r>
            <a:endParaRPr lang="en-US" altLang="ko-KR" sz="1200" dirty="0" smtClean="0"/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200" b="1" dirty="0" smtClean="0"/>
              <a:t>5</a:t>
            </a:r>
            <a:r>
              <a:rPr lang="ko-KR" altLang="en-US" sz="1200" b="1" dirty="0" smtClean="0"/>
              <a:t>년마다 원점에서 재심사</a:t>
            </a:r>
            <a:endParaRPr lang="en-US" altLang="ko-KR" sz="1200" b="1" dirty="0" smtClean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  - </a:t>
            </a:r>
            <a:r>
              <a:rPr lang="ko-KR" altLang="en-US" sz="1200" dirty="0" smtClean="0"/>
              <a:t>기업 대규모 해고 등 고용 불안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ko-KR" altLang="en-US" sz="1200" dirty="0" smtClean="0"/>
              <a:t>    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기존 투자 폐기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신규 재투자하는 국가적 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    </a:t>
            </a:r>
            <a:r>
              <a:rPr lang="ko-KR" altLang="en-US" sz="1200" dirty="0" smtClean="0"/>
              <a:t>낭비와 비효율 발생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ko-KR" altLang="en-US" sz="1200" dirty="0" smtClean="0"/>
              <a:t>    </a:t>
            </a:r>
            <a:r>
              <a:rPr lang="en-US" altLang="ko-KR" sz="1200" dirty="0" smtClean="0"/>
              <a:t>- </a:t>
            </a:r>
            <a:r>
              <a:rPr lang="ko-KR" altLang="en-US" sz="1200" dirty="0" err="1" smtClean="0"/>
              <a:t>특허제에</a:t>
            </a:r>
            <a:r>
              <a:rPr lang="ko-KR" altLang="en-US" sz="1200" dirty="0" smtClean="0"/>
              <a:t> 따른 사업자 선정 공정성 논란 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en-US" altLang="ko-KR" sz="1200" dirty="0"/>
              <a:t> </a:t>
            </a:r>
            <a:r>
              <a:rPr lang="en-US" altLang="ko-KR" sz="1200" dirty="0" smtClean="0"/>
              <a:t>     </a:t>
            </a:r>
            <a:r>
              <a:rPr lang="ko-KR" altLang="en-US" sz="1200" dirty="0" smtClean="0"/>
              <a:t>및 시장 자율성 침해</a:t>
            </a:r>
            <a:endParaRPr lang="en-US" altLang="ko-KR" sz="1200" dirty="0" smtClean="0"/>
          </a:p>
        </p:txBody>
      </p:sp>
      <p:sp>
        <p:nvSpPr>
          <p:cNvPr id="15" name="제목 1"/>
          <p:cNvSpPr txBox="1">
            <a:spLocks/>
          </p:cNvSpPr>
          <p:nvPr/>
        </p:nvSpPr>
        <p:spPr>
          <a:xfrm>
            <a:off x="107504" y="260648"/>
            <a:ext cx="8712968" cy="5040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면세산업의 관광산업 및 경제적 기여 효과에도 불구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, ’08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년 이후 규제 강화로 </a:t>
            </a:r>
            <a:endParaRPr lang="en-US" altLang="ko-KR" sz="1800" b="1" dirty="0" smtClean="0">
              <a:solidFill>
                <a:schemeClr val="tx2"/>
              </a:solidFill>
            </a:endParaRPr>
          </a:p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시장 비효율 및 산업 위축이 우려됨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79512" y="936303"/>
            <a:ext cx="41764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300" b="1" dirty="0" smtClean="0"/>
              <a:t>한국 면세산업 관련 규제 추이</a:t>
            </a:r>
            <a:endParaRPr lang="ko-KR" altLang="en-US" sz="1300" b="1" dirty="0"/>
          </a:p>
        </p:txBody>
      </p:sp>
      <p:sp>
        <p:nvSpPr>
          <p:cNvPr id="17" name="직사각형 16"/>
          <p:cNvSpPr/>
          <p:nvPr/>
        </p:nvSpPr>
        <p:spPr>
          <a:xfrm>
            <a:off x="4644008" y="936303"/>
            <a:ext cx="424847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300" b="1" dirty="0" smtClean="0"/>
              <a:t>면세점 규제 관련 주요 이슈</a:t>
            </a:r>
            <a:endParaRPr lang="en-US" altLang="ko-KR" sz="1300" b="1" dirty="0" smtClean="0"/>
          </a:p>
        </p:txBody>
      </p:sp>
      <p:cxnSp>
        <p:nvCxnSpPr>
          <p:cNvPr id="19" name="직선 연결선 18"/>
          <p:cNvCxnSpPr/>
          <p:nvPr/>
        </p:nvCxnSpPr>
        <p:spPr>
          <a:xfrm>
            <a:off x="179512" y="1270465"/>
            <a:ext cx="41764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4572000" y="1270465"/>
            <a:ext cx="439248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 flipV="1">
            <a:off x="4716016" y="3691631"/>
            <a:ext cx="4296283" cy="3600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508596" y="2764075"/>
            <a:ext cx="144016" cy="203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00" b="1" dirty="0" smtClean="0"/>
              <a:t>1</a:t>
            </a:r>
            <a:endParaRPr lang="ko-KR" altLang="en-US" sz="1100" b="1" dirty="0"/>
          </a:p>
        </p:txBody>
      </p:sp>
      <p:sp>
        <p:nvSpPr>
          <p:cNvPr id="2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9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780" y="1598320"/>
            <a:ext cx="467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‘08</a:t>
            </a:r>
            <a:endParaRPr lang="ko-KR" altLang="en-US" sz="1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56768" y="2980833"/>
            <a:ext cx="467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‘13</a:t>
            </a:r>
            <a:endParaRPr lang="ko-KR" altLang="en-US" sz="1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87248" y="4899585"/>
            <a:ext cx="4675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/>
              <a:t>‘16</a:t>
            </a:r>
            <a:endParaRPr lang="ko-KR" altLang="en-US" sz="1400" b="1" dirty="0"/>
          </a:p>
        </p:txBody>
      </p:sp>
      <p:sp>
        <p:nvSpPr>
          <p:cNvPr id="7" name="아래쪽 화살표 6"/>
          <p:cNvSpPr/>
          <p:nvPr/>
        </p:nvSpPr>
        <p:spPr>
          <a:xfrm>
            <a:off x="395536" y="1491283"/>
            <a:ext cx="242252" cy="4602013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/>
          <p:cNvSpPr/>
          <p:nvPr/>
        </p:nvSpPr>
        <p:spPr>
          <a:xfrm>
            <a:off x="429444" y="1670328"/>
            <a:ext cx="174496" cy="17449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430208" y="3047473"/>
            <a:ext cx="174496" cy="17449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427152" y="4966225"/>
            <a:ext cx="174496" cy="174496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178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31640" y="1336694"/>
            <a:ext cx="7812360" cy="5251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 smtClean="0"/>
              <a:t>저가 여행 탈피를 위한 고부가가치 여행 상품 개발</a:t>
            </a:r>
            <a:endParaRPr lang="en-US" altLang="ko-KR" sz="1200" b="1" dirty="0" smtClean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  </a:t>
            </a:r>
            <a:r>
              <a:rPr lang="en-US" altLang="ko-KR" sz="1200" b="1" dirty="0" smtClean="0">
                <a:solidFill>
                  <a:srgbClr val="663300"/>
                </a:solidFill>
              </a:rPr>
              <a:t>- ’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해외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-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동해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-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남해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’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를 연계한 해양 </a:t>
            </a:r>
            <a:r>
              <a:rPr lang="ko-KR" altLang="en-US" sz="1200" b="1" u="sng" dirty="0" err="1" smtClean="0">
                <a:solidFill>
                  <a:srgbClr val="663300"/>
                </a:solidFill>
              </a:rPr>
              <a:t>크루즈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 벨트 구축</a:t>
            </a:r>
            <a:endParaRPr lang="en-US" altLang="ko-KR" sz="1200" b="1" u="sng" dirty="0" smtClean="0">
              <a:solidFill>
                <a:srgbClr val="6633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  - </a:t>
            </a:r>
            <a:r>
              <a:rPr lang="ko-KR" altLang="en-US" sz="1200" dirty="0" smtClean="0"/>
              <a:t>정부 차원의 각종 산업계 </a:t>
            </a:r>
            <a:r>
              <a:rPr lang="ko-KR" altLang="en-US" sz="1200" dirty="0" err="1" smtClean="0"/>
              <a:t>융복합</a:t>
            </a:r>
            <a:r>
              <a:rPr lang="ko-KR" altLang="en-US" sz="1200" dirty="0" smtClean="0"/>
              <a:t> 프로그램 개발</a:t>
            </a:r>
            <a:endParaRPr lang="en-US" altLang="ko-KR" sz="1200" dirty="0" smtClean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 smtClean="0"/>
              <a:t>청년 관광 </a:t>
            </a:r>
            <a:r>
              <a:rPr lang="ko-KR" altLang="en-US" sz="1200" b="1" dirty="0" err="1" smtClean="0"/>
              <a:t>스타트업</a:t>
            </a:r>
            <a:r>
              <a:rPr lang="ko-KR" altLang="en-US" sz="1200" b="1" dirty="0" smtClean="0"/>
              <a:t> 양성을 통한 스마트 관광 서비스 제공</a:t>
            </a:r>
            <a:endParaRPr lang="en-US" altLang="ko-KR" sz="1200" b="1" dirty="0" smtClean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 smtClean="0"/>
              <a:t>국적별 관광불편 신고 접수 및 분석의 과학화를 통한 관광 서비스 품질 향상</a:t>
            </a:r>
            <a:endParaRPr lang="en-US" altLang="ko-KR" sz="1200" b="1" dirty="0" smtClean="0"/>
          </a:p>
          <a:p>
            <a:endParaRPr lang="en-US" altLang="ko-KR" sz="1200" dirty="0" smtClean="0"/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200" b="1" dirty="0" smtClean="0"/>
              <a:t>Post-China </a:t>
            </a:r>
            <a:r>
              <a:rPr lang="ko-KR" altLang="en-US" sz="1200" b="1" dirty="0" smtClean="0"/>
              <a:t>대비 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아시아 관광수요 유치를 위한 관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-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민 합동의 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‘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한류 페스티벌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’(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한국형 </a:t>
            </a:r>
            <a:r>
              <a:rPr lang="ko-KR" altLang="en-US" sz="1200" b="1" u="sng" dirty="0" err="1" smtClean="0">
                <a:solidFill>
                  <a:srgbClr val="663300"/>
                </a:solidFill>
              </a:rPr>
              <a:t>리우카니발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) 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육성</a:t>
            </a:r>
            <a:endParaRPr lang="en-US" altLang="ko-KR" sz="1200" b="1" u="sng" dirty="0" smtClean="0">
              <a:solidFill>
                <a:srgbClr val="6633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200" dirty="0" smtClean="0"/>
              <a:t>    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핵심 관광 경쟁력인 한류와 결합한 글로벌 페스티벌 개최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ko-KR" altLang="en-US" sz="1200" dirty="0" smtClean="0"/>
              <a:t>    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직접 </a:t>
            </a:r>
            <a:r>
              <a:rPr lang="ko-KR" altLang="en-US" sz="1200" dirty="0" err="1" smtClean="0"/>
              <a:t>모객</a:t>
            </a:r>
            <a:r>
              <a:rPr lang="ko-KR" altLang="en-US" sz="1200" dirty="0" smtClean="0"/>
              <a:t> 지원 및 문화</a:t>
            </a:r>
            <a:r>
              <a:rPr lang="en-US" altLang="ko-KR" sz="1200" dirty="0" smtClean="0"/>
              <a:t>-</a:t>
            </a:r>
            <a:r>
              <a:rPr lang="ko-KR" altLang="en-US" sz="1200" dirty="0" smtClean="0"/>
              <a:t>관광</a:t>
            </a:r>
            <a:r>
              <a:rPr lang="en-US" altLang="ko-KR" sz="1200" dirty="0" smtClean="0"/>
              <a:t>-</a:t>
            </a:r>
            <a:r>
              <a:rPr lang="ko-KR" altLang="en-US" sz="1200" dirty="0" smtClean="0"/>
              <a:t>쇼핑 여행 패키지 제작 </a:t>
            </a:r>
            <a:r>
              <a:rPr lang="en-US" altLang="ko-KR" sz="1200" dirty="0" smtClean="0"/>
              <a:t>/ </a:t>
            </a:r>
            <a:r>
              <a:rPr lang="ko-KR" altLang="en-US" sz="1200" dirty="0" smtClean="0"/>
              <a:t>홍보</a:t>
            </a:r>
            <a:endParaRPr lang="en-US" altLang="ko-KR" sz="1200" dirty="0" smtClean="0"/>
          </a:p>
          <a:p>
            <a:pPr marL="228600" indent="-22860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 smtClean="0"/>
              <a:t>개별 여행 활성화 시스템 조성</a:t>
            </a:r>
            <a:endParaRPr lang="en-US" altLang="ko-KR" sz="1200" b="1" dirty="0" smtClean="0"/>
          </a:p>
          <a:p>
            <a:pPr>
              <a:lnSpc>
                <a:spcPct val="150000"/>
              </a:lnSpc>
            </a:pPr>
            <a:r>
              <a:rPr lang="en-US" altLang="ko-KR" sz="1200" dirty="0" smtClean="0"/>
              <a:t>    - </a:t>
            </a:r>
            <a:r>
              <a:rPr lang="ko-KR" altLang="en-US" sz="1200" dirty="0" err="1" smtClean="0"/>
              <a:t>테마형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모바일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관광앱</a:t>
            </a:r>
            <a:r>
              <a:rPr lang="ko-KR" altLang="en-US" sz="1200" dirty="0" smtClean="0"/>
              <a:t> 및 관광코스 개발 등 개별여행자들의 편의제고를 위한 사업 및 모니터링 추진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endParaRPr lang="en-US" altLang="ko-KR" sz="700" b="1" dirty="0" smtClean="0"/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u="sng" dirty="0" smtClean="0">
                <a:solidFill>
                  <a:srgbClr val="663300"/>
                </a:solidFill>
              </a:rPr>
              <a:t>글로벌 관광시장에서 경쟁할 수 있는 면세산업의 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‘Top-Player’ 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육성 및 지원</a:t>
            </a:r>
            <a:endParaRPr lang="en-US" altLang="ko-KR" sz="1200" b="1" u="sng" dirty="0" smtClean="0">
              <a:solidFill>
                <a:srgbClr val="663300"/>
              </a:solidFill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u="sng" dirty="0" smtClean="0">
                <a:solidFill>
                  <a:srgbClr val="663300"/>
                </a:solidFill>
              </a:rPr>
              <a:t>특허기간 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10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년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(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現 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5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년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)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연장 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/ 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갱신허용 </a:t>
            </a:r>
            <a:r>
              <a:rPr lang="en-US" altLang="ko-KR" sz="1200" b="1" u="sng" dirty="0" smtClean="0">
                <a:solidFill>
                  <a:srgbClr val="663300"/>
                </a:solidFill>
              </a:rPr>
              <a:t>/ </a:t>
            </a:r>
            <a:r>
              <a:rPr lang="ko-KR" altLang="en-US" sz="1200" b="1" u="sng" dirty="0" smtClean="0">
                <a:solidFill>
                  <a:srgbClr val="663300"/>
                </a:solidFill>
              </a:rPr>
              <a:t>특허수수료 합리적 기준 마련</a:t>
            </a:r>
            <a:endParaRPr lang="en-US" altLang="ko-KR" sz="1200" b="1" u="sng" dirty="0" smtClean="0">
              <a:solidFill>
                <a:srgbClr val="663300"/>
              </a:solidFill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 smtClean="0"/>
              <a:t>전자상거래로 판매된 외국인의 국산품에 대해 현장인도 허용</a:t>
            </a: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latin typeface="+mj-lt"/>
              </a:rPr>
              <a:t>   - (</a:t>
            </a:r>
            <a:r>
              <a:rPr lang="ko-KR" altLang="en-US" sz="1050" dirty="0">
                <a:latin typeface="+mj-lt"/>
              </a:rPr>
              <a:t>현행</a:t>
            </a:r>
            <a:r>
              <a:rPr lang="en-US" altLang="ko-KR" sz="1050" dirty="0">
                <a:latin typeface="+mj-lt"/>
              </a:rPr>
              <a:t>) </a:t>
            </a:r>
            <a:r>
              <a:rPr lang="ko-KR" altLang="en-US" sz="1050" dirty="0" err="1">
                <a:latin typeface="+mj-lt"/>
              </a:rPr>
              <a:t>現규정상</a:t>
            </a:r>
            <a:r>
              <a:rPr lang="ko-KR" altLang="en-US" sz="1050" dirty="0">
                <a:latin typeface="+mj-lt"/>
              </a:rPr>
              <a:t> 전자상거래로 판매된 국산품에 대해 외국인이라 </a:t>
            </a:r>
            <a:r>
              <a:rPr lang="ko-KR" altLang="en-US" sz="1050" dirty="0" smtClean="0">
                <a:latin typeface="+mj-lt"/>
              </a:rPr>
              <a:t>하더라도 </a:t>
            </a:r>
            <a:r>
              <a:rPr lang="ko-KR" altLang="en-US" sz="1050" dirty="0">
                <a:latin typeface="+mj-lt"/>
              </a:rPr>
              <a:t>공</a:t>
            </a:r>
            <a:r>
              <a:rPr lang="en-US" altLang="ko-KR" sz="1050" dirty="0">
                <a:latin typeface="+mj-lt"/>
              </a:rPr>
              <a:t>․</a:t>
            </a:r>
            <a:r>
              <a:rPr lang="ko-KR" altLang="en-US" sz="1050" dirty="0">
                <a:latin typeface="+mj-lt"/>
              </a:rPr>
              <a:t>항만 </a:t>
            </a:r>
            <a:r>
              <a:rPr lang="ko-KR" altLang="en-US" sz="1050" dirty="0" err="1">
                <a:latin typeface="+mj-lt"/>
              </a:rPr>
              <a:t>인도장에서</a:t>
            </a:r>
            <a:r>
              <a:rPr lang="ko-KR" altLang="en-US" sz="1050" dirty="0">
                <a:latin typeface="+mj-lt"/>
              </a:rPr>
              <a:t> 물품을 수령하도록 </a:t>
            </a:r>
            <a:r>
              <a:rPr lang="ko-KR" altLang="en-US" sz="1050" dirty="0" smtClean="0">
                <a:latin typeface="+mj-lt"/>
              </a:rPr>
              <a:t>규정</a:t>
            </a:r>
            <a:endParaRPr lang="en-US" altLang="ko-KR" sz="1050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latin typeface="+mj-lt"/>
              </a:rPr>
              <a:t> </a:t>
            </a:r>
            <a:r>
              <a:rPr lang="en-US" altLang="ko-KR" sz="1050" dirty="0" smtClean="0">
                <a:latin typeface="+mj-lt"/>
              </a:rPr>
              <a:t>  - (</a:t>
            </a:r>
            <a:r>
              <a:rPr lang="ko-KR" altLang="en-US" sz="1050" dirty="0">
                <a:latin typeface="+mj-lt"/>
              </a:rPr>
              <a:t>건의</a:t>
            </a:r>
            <a:r>
              <a:rPr lang="en-US" altLang="ko-KR" sz="1050" dirty="0">
                <a:latin typeface="+mj-lt"/>
              </a:rPr>
              <a:t>) </a:t>
            </a:r>
            <a:r>
              <a:rPr lang="ko-KR" altLang="en-US" sz="1050" dirty="0">
                <a:latin typeface="+mj-lt"/>
              </a:rPr>
              <a:t>인도장의 안정적인 운영을 위해 외국인에게 전자상거래 로 </a:t>
            </a:r>
            <a:r>
              <a:rPr lang="ko-KR" altLang="en-US" sz="1050" dirty="0" smtClean="0">
                <a:latin typeface="+mj-lt"/>
              </a:rPr>
              <a:t>판매된 </a:t>
            </a:r>
            <a:r>
              <a:rPr lang="ko-KR" altLang="en-US" sz="1050" dirty="0">
                <a:latin typeface="+mj-lt"/>
              </a:rPr>
              <a:t>국산품도 현장인도 할 수 있도록 개선 </a:t>
            </a:r>
            <a:r>
              <a:rPr lang="ko-KR" altLang="en-US" sz="1050" dirty="0" smtClean="0">
                <a:latin typeface="+mj-lt"/>
              </a:rPr>
              <a:t>요망</a:t>
            </a:r>
            <a:endParaRPr lang="en-US" altLang="ko-KR" sz="1050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latin typeface="+mj-lt"/>
              </a:rPr>
              <a:t> </a:t>
            </a:r>
            <a:r>
              <a:rPr lang="en-US" altLang="ko-KR" sz="1050" dirty="0" smtClean="0">
                <a:latin typeface="+mj-lt"/>
              </a:rPr>
              <a:t>  - </a:t>
            </a:r>
            <a:r>
              <a:rPr lang="ko-KR" altLang="en-US" sz="1050" dirty="0">
                <a:latin typeface="+mj-lt"/>
              </a:rPr>
              <a:t>외래관광객 유치・편의 제고를 위하여 전자상거래 확대 및 국산품 판매활성화 </a:t>
            </a:r>
            <a:r>
              <a:rPr lang="ko-KR" altLang="en-US" sz="1050" dirty="0" smtClean="0">
                <a:latin typeface="+mj-lt"/>
              </a:rPr>
              <a:t>촉진</a:t>
            </a:r>
            <a:endParaRPr lang="en-US" altLang="ko-KR" sz="1050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ko-KR" altLang="en-US" sz="1050" dirty="0" smtClean="0">
                <a:latin typeface="+mj-lt"/>
              </a:rPr>
              <a:t>   </a:t>
            </a:r>
            <a:r>
              <a:rPr lang="en-US" altLang="ko-KR" sz="1050" dirty="0" smtClean="0">
                <a:latin typeface="+mj-lt"/>
              </a:rPr>
              <a:t>- </a:t>
            </a:r>
            <a:r>
              <a:rPr lang="ko-KR" altLang="en-US" sz="1050" dirty="0" smtClean="0">
                <a:latin typeface="+mj-lt"/>
              </a:rPr>
              <a:t>주변 </a:t>
            </a:r>
            <a:r>
              <a:rPr lang="ko-KR" altLang="en-US" sz="1050" dirty="0">
                <a:latin typeface="+mj-lt"/>
              </a:rPr>
              <a:t>경쟁국</a:t>
            </a:r>
            <a:r>
              <a:rPr lang="en-US" altLang="ko-KR" sz="1050" dirty="0">
                <a:latin typeface="+mj-lt"/>
              </a:rPr>
              <a:t>(</a:t>
            </a:r>
            <a:r>
              <a:rPr lang="ko-KR" altLang="en-US" sz="1050" dirty="0">
                <a:latin typeface="+mj-lt"/>
              </a:rPr>
              <a:t>중국</a:t>
            </a:r>
            <a:r>
              <a:rPr lang="en-US" altLang="ko-KR" sz="1050" dirty="0">
                <a:latin typeface="+mj-lt"/>
              </a:rPr>
              <a:t>, </a:t>
            </a:r>
            <a:r>
              <a:rPr lang="ko-KR" altLang="en-US" sz="1050" dirty="0">
                <a:latin typeface="+mj-lt"/>
              </a:rPr>
              <a:t>일본 등</a:t>
            </a:r>
            <a:r>
              <a:rPr lang="en-US" altLang="ko-KR" sz="1050" dirty="0">
                <a:latin typeface="+mj-lt"/>
              </a:rPr>
              <a:t>)</a:t>
            </a:r>
            <a:r>
              <a:rPr lang="ko-KR" altLang="en-US" sz="1050" dirty="0">
                <a:latin typeface="+mj-lt"/>
              </a:rPr>
              <a:t>의 해외여행수요 축소 정책에 대비 </a:t>
            </a:r>
            <a:endParaRPr lang="en-US" altLang="ko-KR" sz="1050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050" dirty="0">
                <a:latin typeface="+mj-lt"/>
              </a:rPr>
              <a:t> </a:t>
            </a:r>
            <a:r>
              <a:rPr lang="en-US" altLang="ko-KR" sz="1050" dirty="0" smtClean="0">
                <a:latin typeface="+mj-lt"/>
              </a:rPr>
              <a:t>  - </a:t>
            </a:r>
            <a:r>
              <a:rPr lang="ko-KR" altLang="en-US" sz="1050" dirty="0">
                <a:latin typeface="+mj-lt"/>
              </a:rPr>
              <a:t>국산품 판매촉진 기여 및 외국인 관광객 유치・</a:t>
            </a:r>
            <a:r>
              <a:rPr lang="ko-KR" altLang="en-US" sz="1050" dirty="0" err="1">
                <a:latin typeface="+mj-lt"/>
              </a:rPr>
              <a:t>재방문율</a:t>
            </a:r>
            <a:r>
              <a:rPr lang="ko-KR" altLang="en-US" sz="1050" dirty="0">
                <a:latin typeface="+mj-lt"/>
              </a:rPr>
              <a:t> </a:t>
            </a:r>
            <a:r>
              <a:rPr lang="ko-KR" altLang="en-US" sz="1050" dirty="0" smtClean="0">
                <a:latin typeface="+mj-lt"/>
              </a:rPr>
              <a:t>제고</a:t>
            </a:r>
            <a:endParaRPr lang="en-US" altLang="ko-KR" sz="1050" dirty="0" smtClean="0">
              <a:latin typeface="+mj-lt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79512" y="1484784"/>
            <a:ext cx="1080120" cy="136815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관광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서비스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강</a:t>
            </a:r>
            <a:r>
              <a:rPr lang="ko-KR" altLang="en-US" b="1" dirty="0">
                <a:solidFill>
                  <a:schemeClr val="tx1"/>
                </a:solidFill>
              </a:rPr>
              <a:t>화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79512" y="2996952"/>
            <a:ext cx="1080120" cy="136815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관광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인프라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확</a:t>
            </a:r>
            <a:r>
              <a:rPr lang="ko-KR" altLang="en-US" b="1" dirty="0">
                <a:solidFill>
                  <a:schemeClr val="tx1"/>
                </a:solidFill>
              </a:rPr>
              <a:t>대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79512" y="4509120"/>
            <a:ext cx="1080120" cy="194421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규제 완화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6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관광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면세점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107504" y="260648"/>
            <a:ext cx="8712968" cy="5040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1800" b="1" dirty="0" smtClean="0">
                <a:solidFill>
                  <a:schemeClr val="tx2"/>
                </a:solidFill>
              </a:rPr>
              <a:t>[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정책과제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] 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관광 서비스 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/ 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인프라 확대 및 규제 완화를 통해 일자리 창출과 성장률</a:t>
            </a:r>
            <a:endParaRPr lang="en-US" altLang="ko-KR" sz="1800" b="1" dirty="0" smtClean="0">
              <a:solidFill>
                <a:schemeClr val="tx2"/>
              </a:solidFill>
            </a:endParaRPr>
          </a:p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회복에 기여하는 핵심 산업으로 육성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79512" y="943928"/>
            <a:ext cx="87849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b="1" dirty="0" smtClean="0">
                <a:latin typeface="HY강B" panose="02030600000101010101" pitchFamily="18" charset="-127"/>
                <a:ea typeface="HY강B" panose="02030600000101010101" pitchFamily="18" charset="-127"/>
              </a:rPr>
              <a:t>관광 산업 육성을 위한 주요 정책 과제</a:t>
            </a:r>
            <a:endParaRPr lang="en-US" altLang="ko-KR" sz="600" b="1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ko-KR" altLang="en-US" sz="1200" dirty="0">
              <a:latin typeface="+mj-lt"/>
              <a:ea typeface="HY강B" panose="02030600000101010101" pitchFamily="18" charset="-127"/>
            </a:endParaRPr>
          </a:p>
        </p:txBody>
      </p:sp>
      <p:cxnSp>
        <p:nvCxnSpPr>
          <p:cNvPr id="11" name="직선 연결선 10"/>
          <p:cNvCxnSpPr/>
          <p:nvPr/>
        </p:nvCxnSpPr>
        <p:spPr>
          <a:xfrm>
            <a:off x="179512" y="1290790"/>
            <a:ext cx="8784976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 flipV="1">
            <a:off x="175270" y="2852936"/>
            <a:ext cx="8789218" cy="7200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V="1">
            <a:off x="190450" y="4365104"/>
            <a:ext cx="8789218" cy="7200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10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9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직선 화살표 연결선 13"/>
          <p:cNvCxnSpPr/>
          <p:nvPr/>
        </p:nvCxnSpPr>
        <p:spPr>
          <a:xfrm flipV="1">
            <a:off x="1691680" y="2815339"/>
            <a:ext cx="1494166" cy="37484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차트 2"/>
          <p:cNvGraphicFramePr/>
          <p:nvPr>
            <p:extLst>
              <p:ext uri="{D42A27DB-BD31-4B8C-83A1-F6EECF244321}">
                <p14:modId xmlns:p14="http://schemas.microsoft.com/office/powerpoint/2010/main" val="1324288608"/>
              </p:ext>
            </p:extLst>
          </p:nvPr>
        </p:nvGraphicFramePr>
        <p:xfrm>
          <a:off x="1331640" y="2360061"/>
          <a:ext cx="2160240" cy="18362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331640" y="2360061"/>
            <a:ext cx="37444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u="sng" dirty="0" smtClean="0"/>
              <a:t>국내 </a:t>
            </a:r>
            <a:r>
              <a:rPr lang="ko-KR" altLang="en-US" sz="1600" b="1" u="sng" dirty="0" err="1" smtClean="0"/>
              <a:t>크루즈</a:t>
            </a:r>
            <a:r>
              <a:rPr lang="ko-KR" altLang="en-US" sz="1600" b="1" u="sng" dirty="0" smtClean="0"/>
              <a:t> 입항 인원 추이 및 전망</a:t>
            </a:r>
            <a:endParaRPr lang="en-US" altLang="ko-KR" sz="1600" b="1" u="sng" dirty="0" smtClean="0"/>
          </a:p>
          <a:p>
            <a:r>
              <a:rPr lang="en-US" altLang="ko-KR" sz="1050" dirty="0" smtClean="0"/>
              <a:t>(</a:t>
            </a:r>
            <a:r>
              <a:rPr lang="ko-KR" altLang="en-US" sz="1050" dirty="0" smtClean="0"/>
              <a:t>단위</a:t>
            </a:r>
            <a:r>
              <a:rPr lang="en-US" altLang="ko-KR" sz="1050" dirty="0" smtClean="0"/>
              <a:t>: </a:t>
            </a:r>
            <a:r>
              <a:rPr lang="ko-KR" altLang="en-US" sz="1050" dirty="0" err="1" smtClean="0"/>
              <a:t>만명</a:t>
            </a:r>
            <a:r>
              <a:rPr lang="en-US" altLang="ko-KR" sz="1050" dirty="0" smtClean="0"/>
              <a:t>)</a:t>
            </a:r>
            <a:endParaRPr lang="en-US" altLang="ko-KR" sz="800" dirty="0" smtClean="0"/>
          </a:p>
          <a:p>
            <a:endParaRPr lang="en-US" altLang="ko-KR" sz="1400" dirty="0"/>
          </a:p>
        </p:txBody>
      </p:sp>
      <p:sp>
        <p:nvSpPr>
          <p:cNvPr id="10" name="직사각형 9"/>
          <p:cNvSpPr/>
          <p:nvPr/>
        </p:nvSpPr>
        <p:spPr>
          <a:xfrm>
            <a:off x="198562" y="2360060"/>
            <a:ext cx="1080120" cy="192824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국내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err="1" smtClean="0">
                <a:solidFill>
                  <a:schemeClr val="tx1"/>
                </a:solidFill>
              </a:rPr>
              <a:t>크루즈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관광객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전</a:t>
            </a:r>
            <a:r>
              <a:rPr lang="ko-KR" altLang="en-US" b="1" dirty="0">
                <a:solidFill>
                  <a:schemeClr val="tx1"/>
                </a:solidFill>
              </a:rPr>
              <a:t>망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79512" y="4437112"/>
            <a:ext cx="1080120" cy="18722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서해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/ </a:t>
            </a: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동해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/</a:t>
            </a: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남해를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연계한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아시아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err="1" smtClean="0">
                <a:solidFill>
                  <a:schemeClr val="tx1"/>
                </a:solidFill>
              </a:rPr>
              <a:t>크루즈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벨트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정부案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75856" y="2924944"/>
            <a:ext cx="169218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i="1" dirty="0" smtClean="0">
                <a:solidFill>
                  <a:srgbClr val="663300"/>
                </a:solidFill>
              </a:rPr>
              <a:t>’14</a:t>
            </a:r>
            <a:r>
              <a:rPr lang="ko-KR" altLang="en-US" sz="1100" b="1" i="1" dirty="0" smtClean="0">
                <a:solidFill>
                  <a:srgbClr val="663300"/>
                </a:solidFill>
              </a:rPr>
              <a:t>년 </a:t>
            </a:r>
            <a:r>
              <a:rPr lang="ko-KR" altLang="en-US" sz="1100" b="1" i="1" dirty="0" err="1" smtClean="0">
                <a:solidFill>
                  <a:srgbClr val="663300"/>
                </a:solidFill>
              </a:rPr>
              <a:t>크루즈</a:t>
            </a:r>
            <a:r>
              <a:rPr lang="ko-KR" altLang="en-US" sz="1100" b="1" i="1" dirty="0" smtClean="0">
                <a:solidFill>
                  <a:srgbClr val="663300"/>
                </a:solidFill>
              </a:rPr>
              <a:t> 관광객</a:t>
            </a:r>
            <a:endParaRPr lang="en-US" altLang="ko-KR" sz="1100" b="1" i="1" dirty="0" smtClean="0">
              <a:solidFill>
                <a:srgbClr val="6633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sz="1100" b="1" i="1" dirty="0" smtClean="0">
                <a:solidFill>
                  <a:srgbClr val="663300"/>
                </a:solidFill>
              </a:rPr>
              <a:t>117</a:t>
            </a:r>
            <a:r>
              <a:rPr lang="ko-KR" altLang="en-US" sz="1100" b="1" i="1" dirty="0" smtClean="0">
                <a:solidFill>
                  <a:srgbClr val="663300"/>
                </a:solidFill>
              </a:rPr>
              <a:t>만원 소비 →</a:t>
            </a:r>
            <a:endParaRPr lang="en-US" altLang="ko-KR" sz="1100" b="1" i="1" dirty="0" smtClean="0">
              <a:solidFill>
                <a:srgbClr val="6633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sz="1100" b="1" i="1" dirty="0" smtClean="0">
                <a:solidFill>
                  <a:srgbClr val="663300"/>
                </a:solidFill>
              </a:rPr>
              <a:t>’20</a:t>
            </a:r>
            <a:r>
              <a:rPr lang="ko-KR" altLang="en-US" sz="1100" b="1" i="1" dirty="0" smtClean="0">
                <a:solidFill>
                  <a:srgbClr val="663300"/>
                </a:solidFill>
              </a:rPr>
              <a:t>년 </a:t>
            </a:r>
            <a:r>
              <a:rPr lang="en-US" altLang="ko-KR" sz="1100" b="1" i="1" dirty="0" smtClean="0">
                <a:solidFill>
                  <a:srgbClr val="663300"/>
                </a:solidFill>
              </a:rPr>
              <a:t>3</a:t>
            </a:r>
            <a:r>
              <a:rPr lang="ko-KR" altLang="en-US" sz="1100" b="1" i="1" dirty="0" smtClean="0">
                <a:solidFill>
                  <a:srgbClr val="663300"/>
                </a:solidFill>
              </a:rPr>
              <a:t>조원의</a:t>
            </a:r>
            <a:endParaRPr lang="en-US" altLang="ko-KR" sz="1100" b="1" i="1" dirty="0" smtClean="0">
              <a:solidFill>
                <a:srgbClr val="663300"/>
              </a:solidFill>
            </a:endParaRPr>
          </a:p>
          <a:p>
            <a:pPr algn="ctr"/>
            <a:r>
              <a:rPr lang="ko-KR" altLang="en-US" sz="1100" b="1" i="1" dirty="0" smtClean="0">
                <a:solidFill>
                  <a:srgbClr val="663300"/>
                </a:solidFill>
              </a:rPr>
              <a:t>경제파급효과 기대</a:t>
            </a:r>
            <a:endParaRPr lang="en-US" altLang="ko-KR" sz="1100" b="1" i="1" dirty="0" smtClean="0">
              <a:solidFill>
                <a:srgbClr val="663300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569638"/>
              </p:ext>
            </p:extLst>
          </p:nvPr>
        </p:nvGraphicFramePr>
        <p:xfrm>
          <a:off x="5116785" y="2132856"/>
          <a:ext cx="3816424" cy="11623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</a:tblGrid>
              <a:tr h="3728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크루즈</a:t>
                      </a:r>
                      <a:r>
                        <a:rPr lang="ko-KR" altLang="en-US" sz="1400" dirty="0" smtClean="0"/>
                        <a:t> </a:t>
                      </a:r>
                      <a:r>
                        <a:rPr lang="en-US" altLang="ko-KR" sz="1400" dirty="0" smtClean="0"/>
                        <a:t>vs.</a:t>
                      </a:r>
                      <a:r>
                        <a:rPr lang="en-US" altLang="ko-KR" sz="1400" baseline="0" dirty="0" smtClean="0"/>
                        <a:t> </a:t>
                      </a:r>
                      <a:r>
                        <a:rPr lang="ko-KR" altLang="en-US" sz="1400" baseline="0" dirty="0" smtClean="0"/>
                        <a:t>호텔 비교</a:t>
                      </a:r>
                      <a:endParaRPr lang="ko-KR" altLang="en-US" sz="1400" dirty="0"/>
                    </a:p>
                  </a:txBody>
                  <a:tcPr anchor="ctr"/>
                </a:tc>
              </a:tr>
              <a:tr h="789505">
                <a:tc>
                  <a:txBody>
                    <a:bodyPr/>
                    <a:lstStyle/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728609"/>
              </p:ext>
            </p:extLst>
          </p:nvPr>
        </p:nvGraphicFramePr>
        <p:xfrm>
          <a:off x="5121776" y="3340986"/>
          <a:ext cx="3816424" cy="28963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</a:tblGrid>
              <a:tr h="3544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일본 </a:t>
                      </a:r>
                      <a:r>
                        <a:rPr lang="en-US" altLang="ko-KR" sz="1400" dirty="0" smtClean="0"/>
                        <a:t>/ </a:t>
                      </a:r>
                      <a:r>
                        <a:rPr lang="ko-KR" altLang="en-US" sz="1400" dirty="0" smtClean="0"/>
                        <a:t>중국 </a:t>
                      </a:r>
                      <a:r>
                        <a:rPr lang="ko-KR" altLang="en-US" sz="1400" dirty="0" err="1" smtClean="0"/>
                        <a:t>크루즈</a:t>
                      </a:r>
                      <a:r>
                        <a:rPr lang="ko-KR" altLang="en-US" sz="1400" dirty="0" smtClean="0"/>
                        <a:t> 산업 사례</a:t>
                      </a:r>
                      <a:endParaRPr lang="ko-KR" altLang="en-US" sz="1400" dirty="0"/>
                    </a:p>
                  </a:txBody>
                  <a:tcPr anchor="ctr"/>
                </a:tc>
              </a:tr>
              <a:tr h="2541906">
                <a:tc>
                  <a:txBody>
                    <a:bodyPr/>
                    <a:lstStyle/>
                    <a:p>
                      <a:pPr latinLnBrk="1"/>
                      <a:endParaRPr lang="en-US" altLang="ko-KR" dirty="0" smtClean="0"/>
                    </a:p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제목 1"/>
          <p:cNvSpPr txBox="1">
            <a:spLocks/>
          </p:cNvSpPr>
          <p:nvPr/>
        </p:nvSpPr>
        <p:spPr>
          <a:xfrm>
            <a:off x="107504" y="260648"/>
            <a:ext cx="8712968" cy="5040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관광 대국의 초석 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‘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서해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-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동해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-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남해를 연계한 극동아시아 해양 </a:t>
            </a:r>
            <a:r>
              <a:rPr lang="ko-KR" altLang="en-US" sz="1800" b="1" dirty="0" err="1" smtClean="0">
                <a:solidFill>
                  <a:schemeClr val="tx2"/>
                </a:solidFill>
              </a:rPr>
              <a:t>크루즈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 벨트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’ 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구축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198562" y="980728"/>
            <a:ext cx="8712968" cy="1080120"/>
          </a:xfrm>
          <a:prstGeom prst="roundRect">
            <a:avLst/>
          </a:prstGeom>
          <a:solidFill>
            <a:srgbClr val="FFFFCC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배경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 err="1">
                <a:solidFill>
                  <a:schemeClr val="tx1"/>
                </a:solidFill>
              </a:rPr>
              <a:t>크루즈</a:t>
            </a:r>
            <a:r>
              <a:rPr lang="ko-KR" altLang="en-US" sz="1200" b="1" dirty="0">
                <a:solidFill>
                  <a:schemeClr val="tx1"/>
                </a:solidFill>
              </a:rPr>
              <a:t> 산업은 연평균 </a:t>
            </a:r>
            <a:r>
              <a:rPr lang="en-US" altLang="ko-KR" sz="1200" b="1" dirty="0">
                <a:solidFill>
                  <a:schemeClr val="tx1"/>
                </a:solidFill>
              </a:rPr>
              <a:t>20% </a:t>
            </a:r>
            <a:r>
              <a:rPr lang="ko-KR" altLang="en-US" sz="1200" b="1" dirty="0">
                <a:solidFill>
                  <a:schemeClr val="tx1"/>
                </a:solidFill>
              </a:rPr>
              <a:t>이상의 높은 성장이 예상되어 관광산업 활성화를 위해 적극 육성 필요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목적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</a:rPr>
              <a:t>국내 서해</a:t>
            </a:r>
            <a:r>
              <a:rPr lang="en-US" altLang="ko-KR" sz="1200" b="1" dirty="0">
                <a:solidFill>
                  <a:schemeClr val="tx1"/>
                </a:solidFill>
              </a:rPr>
              <a:t>-</a:t>
            </a:r>
            <a:r>
              <a:rPr lang="ko-KR" altLang="en-US" sz="1200" b="1" dirty="0">
                <a:solidFill>
                  <a:schemeClr val="tx1"/>
                </a:solidFill>
              </a:rPr>
              <a:t>동해</a:t>
            </a:r>
            <a:r>
              <a:rPr lang="en-US" altLang="ko-KR" sz="1200" b="1" dirty="0">
                <a:solidFill>
                  <a:schemeClr val="tx1"/>
                </a:solidFill>
              </a:rPr>
              <a:t>-</a:t>
            </a:r>
            <a:r>
              <a:rPr lang="ko-KR" altLang="en-US" sz="1200" b="1" dirty="0">
                <a:solidFill>
                  <a:schemeClr val="tx1"/>
                </a:solidFill>
              </a:rPr>
              <a:t>남해 및 아시아 지역 러시아 </a:t>
            </a:r>
            <a:r>
              <a:rPr lang="en-US" altLang="ko-KR" sz="1200" b="1" dirty="0">
                <a:solidFill>
                  <a:schemeClr val="tx1"/>
                </a:solidFill>
              </a:rPr>
              <a:t>/ </a:t>
            </a:r>
            <a:r>
              <a:rPr lang="ko-KR" altLang="en-US" sz="1200" b="1" dirty="0">
                <a:solidFill>
                  <a:schemeClr val="tx1"/>
                </a:solidFill>
              </a:rPr>
              <a:t>중국 </a:t>
            </a:r>
            <a:r>
              <a:rPr lang="en-US" altLang="ko-KR" sz="1200" b="1" dirty="0">
                <a:solidFill>
                  <a:schemeClr val="tx1"/>
                </a:solidFill>
              </a:rPr>
              <a:t>/ </a:t>
            </a:r>
            <a:r>
              <a:rPr lang="ko-KR" altLang="en-US" sz="1200" b="1" dirty="0">
                <a:solidFill>
                  <a:schemeClr val="tx1"/>
                </a:solidFill>
              </a:rPr>
              <a:t>일본을 연계하는 </a:t>
            </a:r>
            <a:r>
              <a:rPr lang="ko-KR" altLang="en-US" sz="1200" b="1" dirty="0" err="1">
                <a:solidFill>
                  <a:schemeClr val="tx1"/>
                </a:solidFill>
              </a:rPr>
              <a:t>크루즈</a:t>
            </a:r>
            <a:r>
              <a:rPr lang="ko-KR" altLang="en-US" sz="1200" b="1" dirty="0">
                <a:solidFill>
                  <a:schemeClr val="tx1"/>
                </a:solidFill>
              </a:rPr>
              <a:t> 벨트 구축으로 글로벌 경쟁력 확보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주요 내용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</a:rPr>
              <a:t>국내 </a:t>
            </a:r>
            <a:r>
              <a:rPr lang="ko-KR" altLang="en-US" sz="1200" b="1" dirty="0" err="1">
                <a:solidFill>
                  <a:schemeClr val="tx1"/>
                </a:solidFill>
              </a:rPr>
              <a:t>크루즈</a:t>
            </a:r>
            <a:r>
              <a:rPr lang="ko-KR" altLang="en-US" sz="1200" b="1" dirty="0">
                <a:solidFill>
                  <a:schemeClr val="tx1"/>
                </a:solidFill>
              </a:rPr>
              <a:t> 기항지 개발</a:t>
            </a:r>
            <a:r>
              <a:rPr lang="en-US" altLang="ko-KR" sz="1200" b="1" dirty="0">
                <a:solidFill>
                  <a:schemeClr val="tx1"/>
                </a:solidFill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</a:rPr>
              <a:t>지역 특성에 맞는 위락시설 구축으로 해외 관광객의 소비 활성화 유도</a:t>
            </a:r>
          </a:p>
        </p:txBody>
      </p:sp>
      <p:cxnSp>
        <p:nvCxnSpPr>
          <p:cNvPr id="15" name="직선 연결선 14"/>
          <p:cNvCxnSpPr/>
          <p:nvPr/>
        </p:nvCxnSpPr>
        <p:spPr>
          <a:xfrm flipV="1">
            <a:off x="198562" y="4329100"/>
            <a:ext cx="4769482" cy="3600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5"/>
          <p:cNvSpPr/>
          <p:nvPr/>
        </p:nvSpPr>
        <p:spPr>
          <a:xfrm>
            <a:off x="5220072" y="2614123"/>
            <a:ext cx="720080" cy="576064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</a:rPr>
              <a:t>크루즈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000" b="1" dirty="0" smtClean="0">
                <a:solidFill>
                  <a:schemeClr val="tx1"/>
                </a:solidFill>
              </a:rPr>
              <a:t>(Liberty</a:t>
            </a:r>
          </a:p>
          <a:p>
            <a:pPr algn="ctr"/>
            <a:r>
              <a:rPr lang="en-US" altLang="ko-KR" sz="1000" b="1" dirty="0" smtClean="0">
                <a:solidFill>
                  <a:schemeClr val="tx1"/>
                </a:solidFill>
              </a:rPr>
              <a:t>Of Seas)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8100392" y="2614123"/>
            <a:ext cx="720080" cy="576064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서울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</a:rPr>
              <a:t>특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1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급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호</a:t>
            </a:r>
            <a:r>
              <a:rPr lang="ko-KR" altLang="en-US" sz="1000" b="1" dirty="0">
                <a:solidFill>
                  <a:schemeClr val="tx1"/>
                </a:solidFill>
              </a:rPr>
              <a:t>텔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6660232" y="2614123"/>
            <a:ext cx="720080" cy="576064"/>
          </a:xfrm>
          <a:prstGeom prst="rect">
            <a:avLst/>
          </a:prstGeom>
          <a:solidFill>
            <a:schemeClr val="accent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객</a:t>
            </a:r>
            <a:r>
              <a:rPr lang="ko-KR" altLang="en-US" dirty="0"/>
              <a:t>실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12160" y="2815339"/>
            <a:ext cx="57606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 smtClean="0"/>
              <a:t>1817</a:t>
            </a:r>
            <a:r>
              <a:rPr lang="ko-KR" altLang="en-US" sz="900" b="1" dirty="0" smtClean="0"/>
              <a:t>개</a:t>
            </a:r>
            <a:endParaRPr lang="ko-KR" altLang="en-US" sz="9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7452320" y="2805764"/>
            <a:ext cx="57606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dirty="0" smtClean="0"/>
              <a:t>439</a:t>
            </a:r>
            <a:r>
              <a:rPr lang="ko-KR" altLang="en-US" sz="900" b="1" dirty="0" smtClean="0"/>
              <a:t>개</a:t>
            </a:r>
            <a:endParaRPr lang="ko-KR" altLang="en-US" sz="900" b="1" dirty="0"/>
          </a:p>
        </p:txBody>
      </p:sp>
      <p:pic>
        <p:nvPicPr>
          <p:cNvPr id="2052" name="Picture 4" descr="크리스탈 크루즈, NO.1 최고기록 경신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72725"/>
            <a:ext cx="2088232" cy="1932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5220072" y="5877272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(NYK</a:t>
            </a:r>
            <a:r>
              <a:rPr lang="ko-KR" altLang="en-US" sz="1200" b="1" dirty="0" smtClean="0"/>
              <a:t>의 </a:t>
            </a:r>
            <a:r>
              <a:rPr lang="ko-KR" altLang="en-US" sz="1200" b="1" dirty="0" err="1" smtClean="0"/>
              <a:t>크리스탈크루즈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)</a:t>
            </a:r>
            <a:endParaRPr lang="ko-KR" altLang="en-US" sz="12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7164288" y="3783231"/>
            <a:ext cx="197971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일본</a:t>
            </a:r>
            <a:r>
              <a:rPr lang="en-US" altLang="ko-KR" sz="1000" b="1" dirty="0" smtClean="0"/>
              <a:t>)NYK </a:t>
            </a:r>
            <a:r>
              <a:rPr lang="ko-KR" altLang="en-US" sz="1000" b="1" dirty="0" smtClean="0"/>
              <a:t>등 </a:t>
            </a:r>
            <a:r>
              <a:rPr lang="en-US" altLang="ko-KR" sz="1000" b="1" dirty="0" smtClean="0"/>
              <a:t>5</a:t>
            </a:r>
            <a:r>
              <a:rPr lang="ko-KR" altLang="en-US" sz="1000" b="1" dirty="0" smtClean="0"/>
              <a:t>개 자국</a:t>
            </a:r>
            <a:endParaRPr lang="en-US" altLang="ko-KR" sz="1000" b="1" dirty="0" smtClean="0"/>
          </a:p>
          <a:p>
            <a:pPr>
              <a:lnSpc>
                <a:spcPct val="150000"/>
              </a:lnSpc>
            </a:pPr>
            <a:r>
              <a:rPr lang="ko-KR" altLang="en-US" sz="1000" b="1" dirty="0" smtClean="0"/>
              <a:t>    선사가 </a:t>
            </a:r>
            <a:r>
              <a:rPr lang="ko-KR" altLang="en-US" sz="1000" b="1" dirty="0" err="1" smtClean="0"/>
              <a:t>크루즈선</a:t>
            </a:r>
            <a:r>
              <a:rPr lang="ko-KR" altLang="en-US" sz="1000" b="1" dirty="0" smtClean="0"/>
              <a:t> 운행 중</a:t>
            </a:r>
            <a:endParaRPr lang="en-US" altLang="ko-KR" sz="1000" b="1" dirty="0" smtClean="0"/>
          </a:p>
          <a:p>
            <a:pPr>
              <a:lnSpc>
                <a:spcPct val="150000"/>
              </a:lnSpc>
            </a:pPr>
            <a:r>
              <a:rPr lang="ko-KR" altLang="en-US" sz="1000" b="1" dirty="0" smtClean="0"/>
              <a:t>    </a:t>
            </a:r>
            <a:r>
              <a:rPr lang="en-US" altLang="ko-KR" sz="1000" b="1" dirty="0" smtClean="0"/>
              <a:t>- </a:t>
            </a:r>
            <a:r>
              <a:rPr lang="ko-KR" altLang="en-US" sz="1000" b="1" dirty="0" smtClean="0"/>
              <a:t>연간 </a:t>
            </a:r>
            <a:r>
              <a:rPr lang="en-US" altLang="ko-KR" sz="1000" b="1" dirty="0" smtClean="0"/>
              <a:t>20</a:t>
            </a:r>
            <a:r>
              <a:rPr lang="ko-KR" altLang="en-US" sz="1000" b="1" dirty="0" err="1" smtClean="0"/>
              <a:t>만명</a:t>
            </a:r>
            <a:r>
              <a:rPr lang="ko-KR" altLang="en-US" sz="1000" b="1" dirty="0" smtClean="0"/>
              <a:t> 이용</a:t>
            </a:r>
            <a:endParaRPr lang="en-US" altLang="ko-KR" sz="1000" b="1" dirty="0" smtClean="0"/>
          </a:p>
          <a:p>
            <a:pPr>
              <a:lnSpc>
                <a:spcPct val="150000"/>
              </a:lnSpc>
            </a:pPr>
            <a:endParaRPr lang="en-US" altLang="ko-KR" sz="800" b="1" dirty="0" smtClean="0"/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중국</a:t>
            </a:r>
            <a:r>
              <a:rPr lang="en-US" altLang="ko-KR" sz="1000" b="1" dirty="0" smtClean="0"/>
              <a:t>) 5</a:t>
            </a:r>
            <a:r>
              <a:rPr lang="ko-KR" altLang="en-US" sz="1000" b="1" dirty="0" err="1" smtClean="0"/>
              <a:t>만톤급</a:t>
            </a:r>
            <a:r>
              <a:rPr lang="ko-KR" altLang="en-US" sz="1000" b="1" dirty="0" smtClean="0"/>
              <a:t> </a:t>
            </a:r>
            <a:r>
              <a:rPr lang="en-US" altLang="ko-KR" sz="1000" b="1" dirty="0" smtClean="0"/>
              <a:t>Henna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/>
              <a:t> </a:t>
            </a:r>
            <a:r>
              <a:rPr lang="en-US" altLang="ko-KR" sz="1000" b="1" dirty="0" smtClean="0"/>
              <a:t>   </a:t>
            </a:r>
            <a:r>
              <a:rPr lang="ko-KR" altLang="en-US" sz="1000" b="1" dirty="0" err="1" smtClean="0"/>
              <a:t>크루즈를</a:t>
            </a:r>
            <a:r>
              <a:rPr lang="ko-KR" altLang="en-US" sz="1000" b="1" dirty="0" smtClean="0"/>
              <a:t> 운행 중</a:t>
            </a:r>
            <a:endParaRPr lang="en-US" altLang="ko-KR" sz="1000" b="1" dirty="0" smtClean="0"/>
          </a:p>
          <a:p>
            <a:pPr>
              <a:lnSpc>
                <a:spcPct val="150000"/>
              </a:lnSpc>
            </a:pPr>
            <a:r>
              <a:rPr lang="en-US" altLang="ko-KR" sz="1000" b="1" dirty="0" smtClean="0"/>
              <a:t>    - </a:t>
            </a:r>
            <a:r>
              <a:rPr lang="ko-KR" altLang="en-US" sz="1000" b="1" dirty="0" smtClean="0"/>
              <a:t>연간 </a:t>
            </a:r>
            <a:r>
              <a:rPr lang="en-US" altLang="ko-KR" sz="1000" b="1" dirty="0" smtClean="0"/>
              <a:t>46</a:t>
            </a:r>
            <a:r>
              <a:rPr lang="ko-KR" altLang="en-US" sz="1000" b="1" dirty="0" err="1" smtClean="0"/>
              <a:t>만명</a:t>
            </a:r>
            <a:r>
              <a:rPr lang="ko-KR" altLang="en-US" sz="1000" b="1" dirty="0" smtClean="0"/>
              <a:t> 이용</a:t>
            </a:r>
            <a:endParaRPr lang="ko-KR" altLang="en-US" sz="1000" b="1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437112"/>
            <a:ext cx="3564396" cy="1872208"/>
          </a:xfrm>
          <a:prstGeom prst="rect">
            <a:avLst/>
          </a:prstGeom>
        </p:spPr>
      </p:pic>
      <p:sp>
        <p:nvSpPr>
          <p:cNvPr id="25" name="바닥글 개체 틀 15"/>
          <p:cNvSpPr txBox="1">
            <a:spLocks/>
          </p:cNvSpPr>
          <p:nvPr/>
        </p:nvSpPr>
        <p:spPr>
          <a:xfrm>
            <a:off x="107504" y="6453336"/>
            <a:ext cx="8928992" cy="4046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750" dirty="0" smtClean="0">
                <a:solidFill>
                  <a:schemeClr val="tx1"/>
                </a:solidFill>
              </a:rPr>
              <a:t>1. </a:t>
            </a:r>
            <a:r>
              <a:rPr lang="ko-KR" altLang="en-US" sz="750" dirty="0" smtClean="0">
                <a:solidFill>
                  <a:schemeClr val="tx1"/>
                </a:solidFill>
              </a:rPr>
              <a:t>서울에 있는 </a:t>
            </a:r>
            <a:r>
              <a:rPr lang="ko-KR" altLang="en-US" sz="750" dirty="0" err="1" smtClean="0">
                <a:solidFill>
                  <a:schemeClr val="tx1"/>
                </a:solidFill>
              </a:rPr>
              <a:t>특</a:t>
            </a:r>
            <a:r>
              <a:rPr lang="ko-KR" altLang="en-US" sz="750" dirty="0" smtClean="0">
                <a:solidFill>
                  <a:schemeClr val="tx1"/>
                </a:solidFill>
              </a:rPr>
              <a:t> </a:t>
            </a:r>
            <a:r>
              <a:rPr lang="en-US" altLang="ko-KR" sz="750" dirty="0" smtClean="0">
                <a:solidFill>
                  <a:schemeClr val="tx1"/>
                </a:solidFill>
              </a:rPr>
              <a:t>1</a:t>
            </a:r>
            <a:r>
              <a:rPr lang="ko-KR" altLang="en-US" sz="750" dirty="0" err="1" smtClean="0">
                <a:solidFill>
                  <a:schemeClr val="tx1"/>
                </a:solidFill>
              </a:rPr>
              <a:t>급호텔의</a:t>
            </a:r>
            <a:r>
              <a:rPr lang="ko-KR" altLang="en-US" sz="750" dirty="0" smtClean="0">
                <a:solidFill>
                  <a:schemeClr val="tx1"/>
                </a:solidFill>
              </a:rPr>
              <a:t> </a:t>
            </a:r>
            <a:r>
              <a:rPr lang="en-US" altLang="ko-KR" sz="750" dirty="0" smtClean="0">
                <a:solidFill>
                  <a:schemeClr val="tx1"/>
                </a:solidFill>
              </a:rPr>
              <a:t>’15</a:t>
            </a:r>
            <a:r>
              <a:rPr lang="ko-KR" altLang="en-US" sz="750" dirty="0" smtClean="0">
                <a:solidFill>
                  <a:schemeClr val="tx1"/>
                </a:solidFill>
              </a:rPr>
              <a:t>년도 평균으로 총</a:t>
            </a:r>
            <a:r>
              <a:rPr lang="en-US" altLang="ko-KR" sz="750" dirty="0" smtClean="0">
                <a:solidFill>
                  <a:schemeClr val="tx1"/>
                </a:solidFill>
              </a:rPr>
              <a:t>28</a:t>
            </a:r>
            <a:r>
              <a:rPr lang="ko-KR" altLang="en-US" sz="750" dirty="0" smtClean="0">
                <a:solidFill>
                  <a:schemeClr val="tx1"/>
                </a:solidFill>
              </a:rPr>
              <a:t>개 호텔</a:t>
            </a:r>
            <a:r>
              <a:rPr lang="en-US" altLang="ko-KR" sz="750" dirty="0" smtClean="0">
                <a:solidFill>
                  <a:schemeClr val="tx1"/>
                </a:solidFill>
              </a:rPr>
              <a:t>, 12,303</a:t>
            </a:r>
            <a:r>
              <a:rPr lang="ko-KR" altLang="en-US" sz="750" dirty="0" smtClean="0">
                <a:solidFill>
                  <a:schemeClr val="tx1"/>
                </a:solidFill>
              </a:rPr>
              <a:t>개의 객실이 있음</a:t>
            </a:r>
            <a:r>
              <a:rPr lang="en-US" altLang="ko-KR" sz="750" dirty="0" smtClean="0">
                <a:solidFill>
                  <a:schemeClr val="tx1"/>
                </a:solidFill>
              </a:rPr>
              <a:t>; 2.</a:t>
            </a:r>
            <a:r>
              <a:rPr lang="ko-KR" altLang="en-US" sz="750" dirty="0" err="1" smtClean="0">
                <a:solidFill>
                  <a:schemeClr val="tx1"/>
                </a:solidFill>
              </a:rPr>
              <a:t>크리스탈크루즈는</a:t>
            </a:r>
            <a:r>
              <a:rPr lang="ko-KR" altLang="en-US" sz="750" dirty="0" smtClean="0">
                <a:solidFill>
                  <a:schemeClr val="tx1"/>
                </a:solidFill>
              </a:rPr>
              <a:t> </a:t>
            </a:r>
            <a:r>
              <a:rPr lang="en-US" altLang="ko-KR" sz="750" dirty="0" smtClean="0">
                <a:solidFill>
                  <a:schemeClr val="tx1"/>
                </a:solidFill>
              </a:rPr>
              <a:t>6</a:t>
            </a:r>
            <a:r>
              <a:rPr lang="ko-KR" altLang="en-US" sz="750" dirty="0" smtClean="0">
                <a:solidFill>
                  <a:schemeClr val="tx1"/>
                </a:solidFill>
              </a:rPr>
              <a:t>성급의 호화 </a:t>
            </a:r>
            <a:r>
              <a:rPr lang="ko-KR" altLang="en-US" sz="750" dirty="0" err="1" smtClean="0">
                <a:solidFill>
                  <a:schemeClr val="tx1"/>
                </a:solidFill>
              </a:rPr>
              <a:t>크루즈로</a:t>
            </a:r>
            <a:r>
              <a:rPr lang="ko-KR" altLang="en-US" sz="750" dirty="0" smtClean="0">
                <a:solidFill>
                  <a:schemeClr val="tx1"/>
                </a:solidFill>
              </a:rPr>
              <a:t> 일본 </a:t>
            </a:r>
            <a:r>
              <a:rPr lang="en-US" altLang="ko-KR" sz="750" dirty="0" smtClean="0">
                <a:solidFill>
                  <a:schemeClr val="tx1"/>
                </a:solidFill>
              </a:rPr>
              <a:t>NYK </a:t>
            </a:r>
            <a:r>
              <a:rPr lang="ko-KR" altLang="en-US" sz="750" dirty="0" smtClean="0">
                <a:solidFill>
                  <a:schemeClr val="tx1"/>
                </a:solidFill>
              </a:rPr>
              <a:t>라인에서 소유하고 있으며 미국 </a:t>
            </a:r>
            <a:r>
              <a:rPr lang="en-US" altLang="ko-KR" sz="750" dirty="0" smtClean="0">
                <a:solidFill>
                  <a:schemeClr val="tx1"/>
                </a:solidFill>
              </a:rPr>
              <a:t>LA</a:t>
            </a:r>
            <a:r>
              <a:rPr lang="ko-KR" altLang="en-US" sz="750" dirty="0" smtClean="0">
                <a:solidFill>
                  <a:schemeClr val="tx1"/>
                </a:solidFill>
              </a:rPr>
              <a:t>에 본사를 두고 있음</a:t>
            </a:r>
            <a:endParaRPr lang="en-US" altLang="ko-KR" sz="750" dirty="0" smtClean="0">
              <a:solidFill>
                <a:schemeClr val="tx1"/>
              </a:solidFill>
            </a:endParaRPr>
          </a:p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Source: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해양수산부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994952" y="2886915"/>
            <a:ext cx="792088" cy="288032"/>
          </a:xfrm>
          <a:prstGeom prst="ellipse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+20.8%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948264" y="5881464"/>
            <a:ext cx="1440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b="1" dirty="0" smtClean="0"/>
              <a:t>2</a:t>
            </a:r>
            <a:endParaRPr lang="ko-KR" altLang="en-US" sz="1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8517200" y="2936643"/>
            <a:ext cx="1440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b="1" dirty="0" smtClean="0"/>
              <a:t>1</a:t>
            </a:r>
            <a:endParaRPr lang="ko-KR" altLang="en-US" sz="1400" b="1" dirty="0"/>
          </a:p>
        </p:txBody>
      </p:sp>
      <p:sp>
        <p:nvSpPr>
          <p:cNvPr id="30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11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27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직사각형 64"/>
          <p:cNvSpPr/>
          <p:nvPr/>
        </p:nvSpPr>
        <p:spPr>
          <a:xfrm>
            <a:off x="4555044" y="4755624"/>
            <a:ext cx="326163" cy="2160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900" b="1" dirty="0" smtClean="0">
                <a:solidFill>
                  <a:schemeClr val="tx1"/>
                </a:solidFill>
              </a:rPr>
              <a:t>13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4555044" y="5036016"/>
            <a:ext cx="326486" cy="2165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900" b="1" dirty="0" smtClean="0">
                <a:solidFill>
                  <a:schemeClr val="tx1"/>
                </a:solidFill>
              </a:rPr>
              <a:t>12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4628308" y="5313980"/>
            <a:ext cx="248460" cy="2184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900" b="1" dirty="0" smtClean="0">
                <a:solidFill>
                  <a:schemeClr val="tx1"/>
                </a:solidFill>
              </a:rPr>
              <a:t>8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4355976" y="5595851"/>
            <a:ext cx="525555" cy="2184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19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5414700"/>
              </p:ext>
            </p:extLst>
          </p:nvPr>
        </p:nvGraphicFramePr>
        <p:xfrm>
          <a:off x="5076056" y="2204864"/>
          <a:ext cx="3835474" cy="4104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5474"/>
              </a:tblGrid>
              <a:tr h="4850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브라질 </a:t>
                      </a:r>
                      <a:r>
                        <a:rPr lang="ko-KR" altLang="en-US" sz="1400" dirty="0" err="1" smtClean="0"/>
                        <a:t>리우</a:t>
                      </a:r>
                      <a:r>
                        <a:rPr lang="ko-KR" altLang="en-US" sz="1400" dirty="0" smtClean="0"/>
                        <a:t> 카니발 축제 성공 전략</a:t>
                      </a:r>
                      <a:endParaRPr lang="ko-KR" altLang="en-US" sz="1400" dirty="0"/>
                    </a:p>
                  </a:txBody>
                  <a:tcPr anchor="ctr"/>
                </a:tc>
              </a:tr>
              <a:tr h="3619358">
                <a:tc>
                  <a:txBody>
                    <a:bodyPr/>
                    <a:lstStyle/>
                    <a:p>
                      <a:pPr latinLnBrk="1"/>
                      <a:endParaRPr lang="en-US" altLang="ko-KR" sz="1400" dirty="0" smtClean="0"/>
                    </a:p>
                    <a:p>
                      <a:pPr latinLnBrk="1"/>
                      <a:endParaRPr lang="en-US" altLang="ko-KR" sz="1400" dirty="0" smtClean="0"/>
                    </a:p>
                    <a:p>
                      <a:pPr latinLnBrk="1"/>
                      <a:endParaRPr lang="en-US" altLang="ko-KR" sz="1400" dirty="0" smtClean="0"/>
                    </a:p>
                    <a:p>
                      <a:pPr latinLnBrk="1"/>
                      <a:endParaRPr lang="en-US" altLang="ko-KR" sz="1400" dirty="0" smtClean="0"/>
                    </a:p>
                    <a:p>
                      <a:pPr latinLnBrk="1"/>
                      <a:endParaRPr lang="en-US" altLang="ko-KR" sz="1400" dirty="0" smtClean="0"/>
                    </a:p>
                    <a:p>
                      <a:pPr latinLnBrk="1"/>
                      <a:endParaRPr lang="en-US" altLang="ko-KR" sz="1400" dirty="0" smtClean="0"/>
                    </a:p>
                    <a:p>
                      <a:pPr latinLnBrk="1"/>
                      <a:endParaRPr lang="en-US" altLang="ko-KR" sz="1400" dirty="0" smtClean="0"/>
                    </a:p>
                    <a:p>
                      <a:pPr latinLnBrk="1"/>
                      <a:endParaRPr lang="en-US" altLang="ko-KR" sz="1400" dirty="0" smtClean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100" b="1" dirty="0" smtClean="0"/>
                        <a:t>의사 결정</a:t>
                      </a:r>
                      <a:r>
                        <a:rPr lang="en-US" altLang="ko-KR" sz="1100" b="1" dirty="0" smtClean="0"/>
                        <a:t>/</a:t>
                      </a:r>
                      <a:r>
                        <a:rPr lang="ko-KR" altLang="en-US" sz="1100" b="1" dirty="0" smtClean="0"/>
                        <a:t>수익 창출 위한 </a:t>
                      </a:r>
                      <a:r>
                        <a:rPr lang="ko-KR" altLang="en-US" sz="1100" b="1" u="sng" dirty="0" smtClean="0">
                          <a:solidFill>
                            <a:srgbClr val="993366"/>
                          </a:solidFill>
                        </a:rPr>
                        <a:t>민관 합동 </a:t>
                      </a:r>
                      <a:r>
                        <a:rPr lang="en-US" altLang="ko-KR" sz="1100" b="1" u="sng" dirty="0" smtClean="0">
                          <a:solidFill>
                            <a:srgbClr val="993366"/>
                          </a:solidFill>
                        </a:rPr>
                        <a:t>‘</a:t>
                      </a:r>
                      <a:r>
                        <a:rPr lang="ko-KR" altLang="en-US" sz="1100" b="1" u="sng" dirty="0" smtClean="0">
                          <a:solidFill>
                            <a:srgbClr val="993366"/>
                          </a:solidFill>
                        </a:rPr>
                        <a:t>카니발 조직</a:t>
                      </a:r>
                      <a:r>
                        <a:rPr lang="en-US" altLang="ko-KR" sz="1100" b="1" u="sng" dirty="0" smtClean="0">
                          <a:solidFill>
                            <a:srgbClr val="993366"/>
                          </a:solidFill>
                        </a:rPr>
                        <a:t>’ </a:t>
                      </a:r>
                      <a:r>
                        <a:rPr lang="ko-KR" altLang="en-US" sz="1100" b="1" u="sng" dirty="0" smtClean="0">
                          <a:solidFill>
                            <a:srgbClr val="993366"/>
                          </a:solidFill>
                        </a:rPr>
                        <a:t>구성</a:t>
                      </a:r>
                      <a:endParaRPr lang="en-US" altLang="ko-KR" sz="1100" b="1" u="sng" dirty="0" smtClean="0">
                        <a:solidFill>
                          <a:srgbClr val="993366"/>
                        </a:solidFill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100" dirty="0" smtClean="0"/>
                        <a:t>    - </a:t>
                      </a:r>
                      <a:r>
                        <a:rPr lang="ko-KR" altLang="en-US" sz="1000" dirty="0" smtClean="0"/>
                        <a:t>정부는 공공 서비스 제공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민간은 재원마련 </a:t>
                      </a:r>
                      <a:r>
                        <a:rPr lang="en-US" altLang="ko-KR" sz="1000" dirty="0" smtClean="0"/>
                        <a:t>/ </a:t>
                      </a:r>
                      <a:r>
                        <a:rPr lang="ko-KR" altLang="en-US" sz="1000" dirty="0" smtClean="0"/>
                        <a:t>기획 </a:t>
                      </a:r>
                      <a:r>
                        <a:rPr lang="en-US" altLang="ko-KR" sz="1000" dirty="0" smtClean="0"/>
                        <a:t>/ </a:t>
                      </a:r>
                      <a:r>
                        <a:rPr lang="ko-KR" altLang="en-US" sz="1000" dirty="0" smtClean="0"/>
                        <a:t>운영</a:t>
                      </a:r>
                      <a:endParaRPr lang="en-US" altLang="ko-KR" sz="1000" dirty="0" smtClean="0"/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100" b="1" dirty="0" smtClean="0"/>
                        <a:t>축제 전용공간 </a:t>
                      </a:r>
                      <a:r>
                        <a:rPr lang="en-US" altLang="ko-KR" sz="1100" b="1" dirty="0" smtClean="0"/>
                        <a:t>‘</a:t>
                      </a:r>
                      <a:r>
                        <a:rPr lang="ko-KR" altLang="en-US" sz="1100" b="1" dirty="0" err="1" smtClean="0"/>
                        <a:t>삼바드로보</a:t>
                      </a:r>
                      <a:r>
                        <a:rPr lang="en-US" altLang="ko-KR" sz="1100" b="1" dirty="0" smtClean="0"/>
                        <a:t>’(7</a:t>
                      </a:r>
                      <a:r>
                        <a:rPr lang="ko-KR" altLang="en-US" sz="1100" b="1" dirty="0" err="1" smtClean="0"/>
                        <a:t>만명</a:t>
                      </a:r>
                      <a:r>
                        <a:rPr lang="ko-KR" altLang="en-US" sz="1100" b="1" dirty="0" smtClean="0"/>
                        <a:t> 수용</a:t>
                      </a:r>
                      <a:r>
                        <a:rPr lang="en-US" altLang="ko-KR" sz="1100" b="1" dirty="0" smtClean="0"/>
                        <a:t>) </a:t>
                      </a:r>
                      <a:r>
                        <a:rPr lang="ko-KR" altLang="en-US" sz="1100" b="1" dirty="0" smtClean="0"/>
                        <a:t>건설로 </a:t>
                      </a:r>
                      <a:r>
                        <a:rPr lang="ko-KR" altLang="en-US" sz="1100" b="1" u="sng" dirty="0" smtClean="0">
                          <a:solidFill>
                            <a:srgbClr val="993366"/>
                          </a:solidFill>
                        </a:rPr>
                        <a:t>축제 전용 인프라 구축</a:t>
                      </a:r>
                      <a:endParaRPr lang="en-US" altLang="ko-KR" sz="1100" b="1" u="sng" dirty="0" smtClean="0">
                        <a:solidFill>
                          <a:srgbClr val="993366"/>
                        </a:solidFill>
                      </a:endParaRP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100" b="1" dirty="0" smtClean="0"/>
                        <a:t>관람석의 유료화 전략으로 </a:t>
                      </a:r>
                      <a:r>
                        <a:rPr lang="ko-KR" altLang="en-US" sz="1100" b="1" u="sng" dirty="0" smtClean="0">
                          <a:solidFill>
                            <a:srgbClr val="993366"/>
                          </a:solidFill>
                        </a:rPr>
                        <a:t>장기 수익기반 마련</a:t>
                      </a:r>
                      <a:endParaRPr lang="en-US" altLang="ko-KR" sz="1100" b="1" u="sng" dirty="0" smtClean="0">
                        <a:solidFill>
                          <a:srgbClr val="993366"/>
                        </a:solidFill>
                      </a:endParaRPr>
                    </a:p>
                    <a:p>
                      <a:pPr marL="171450" indent="-171450" algn="l" latinLnBrk="1">
                        <a:buFont typeface="Arial" pitchFamily="34" charset="0"/>
                        <a:buChar char="•"/>
                      </a:pPr>
                      <a:endParaRPr lang="ko-KR" altLang="en-US" sz="1100" b="1" u="sng" dirty="0">
                        <a:solidFill>
                          <a:srgbClr val="993366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제목 1"/>
          <p:cNvSpPr txBox="1">
            <a:spLocks/>
          </p:cNvSpPr>
          <p:nvPr/>
        </p:nvSpPr>
        <p:spPr>
          <a:xfrm>
            <a:off x="107504" y="260648"/>
            <a:ext cx="8712968" cy="5040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한류를 접목한 국가 차원의 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‘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한류 페스티벌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’(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한국형 </a:t>
            </a:r>
            <a:r>
              <a:rPr lang="ko-KR" altLang="en-US" sz="1800" b="1" dirty="0" err="1" smtClean="0">
                <a:solidFill>
                  <a:schemeClr val="tx2"/>
                </a:solidFill>
              </a:rPr>
              <a:t>리우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 카니발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)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을 육성하여 해외</a:t>
            </a:r>
            <a:endParaRPr lang="en-US" altLang="ko-KR" sz="1800" b="1" dirty="0" smtClean="0">
              <a:solidFill>
                <a:schemeClr val="tx2"/>
              </a:solidFill>
            </a:endParaRPr>
          </a:p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관광객 유치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98562" y="980728"/>
            <a:ext cx="8712968" cy="1080120"/>
          </a:xfrm>
          <a:prstGeom prst="roundRect">
            <a:avLst/>
          </a:prstGeom>
          <a:solidFill>
            <a:srgbClr val="FFFFCC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배경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</a:rPr>
              <a:t>한국은 연중 </a:t>
            </a:r>
            <a:r>
              <a:rPr lang="en-US" altLang="ko-KR" sz="1200" b="1" dirty="0">
                <a:solidFill>
                  <a:schemeClr val="tx1"/>
                </a:solidFill>
              </a:rPr>
              <a:t>700</a:t>
            </a:r>
            <a:r>
              <a:rPr lang="ko-KR" altLang="en-US" sz="1200" b="1" dirty="0">
                <a:solidFill>
                  <a:schemeClr val="tx1"/>
                </a:solidFill>
              </a:rPr>
              <a:t>개의 문화</a:t>
            </a:r>
            <a:r>
              <a:rPr lang="en-US" altLang="ko-KR" sz="1200" b="1" dirty="0">
                <a:solidFill>
                  <a:schemeClr val="tx1"/>
                </a:solidFill>
              </a:rPr>
              <a:t>/</a:t>
            </a:r>
            <a:r>
              <a:rPr lang="ko-KR" altLang="en-US" sz="1200" b="1" dirty="0">
                <a:solidFill>
                  <a:schemeClr val="tx1"/>
                </a:solidFill>
              </a:rPr>
              <a:t>관광 축제가 있으나 외래관광객 참여율 저조</a:t>
            </a:r>
            <a:r>
              <a:rPr lang="en-US" altLang="ko-KR" sz="1200" b="1" dirty="0">
                <a:solidFill>
                  <a:schemeClr val="tx1"/>
                </a:solidFill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</a:rPr>
              <a:t>국가 대표 프로젝트 없는 축제 관광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목적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</a:rPr>
              <a:t>한류의 영향력을 활용한 한국형 페스티벌을 육성하여 중국에 집중되어 있는 관광 수요를 아시아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전체로 확장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주요 내용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</a:rPr>
              <a:t>정부와 민간이 협력해서 한국을 대표하는 관광상품으로 한류 페스티벌 육성</a:t>
            </a:r>
            <a:endParaRPr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98562" y="2204924"/>
            <a:ext cx="1080120" cy="192824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축제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외국인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인지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/</a:t>
            </a: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참석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비중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79512" y="4475211"/>
            <a:ext cx="1080120" cy="183410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한류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인지도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/</a:t>
            </a: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호감도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(%)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cxnSp>
        <p:nvCxnSpPr>
          <p:cNvPr id="19" name="직선 연결선 18"/>
          <p:cNvCxnSpPr/>
          <p:nvPr/>
        </p:nvCxnSpPr>
        <p:spPr>
          <a:xfrm flipV="1">
            <a:off x="198562" y="4268712"/>
            <a:ext cx="4769482" cy="3600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모서리가 둥근 직사각형 19"/>
          <p:cNvSpPr/>
          <p:nvPr/>
        </p:nvSpPr>
        <p:spPr>
          <a:xfrm>
            <a:off x="1403648" y="2204925"/>
            <a:ext cx="3564396" cy="706436"/>
          </a:xfrm>
          <a:prstGeom prst="round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한국의 문화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관광 축제 인지 여부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endParaRPr lang="en-US" altLang="ko-KR" sz="1200" b="1" dirty="0">
              <a:solidFill>
                <a:schemeClr val="tx1"/>
              </a:solidFill>
            </a:endParaRPr>
          </a:p>
          <a:p>
            <a:pPr algn="ctr"/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1388820" y="3107059"/>
            <a:ext cx="3564396" cy="720080"/>
          </a:xfrm>
          <a:prstGeom prst="round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문화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관광 축제 외국인 참석 비중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819027"/>
            <a:ext cx="1800200" cy="144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020272" y="2911360"/>
            <a:ext cx="1891258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200" b="1" i="1" dirty="0"/>
              <a:t>축제 기간 중 </a:t>
            </a:r>
            <a:r>
              <a:rPr lang="ko-KR" altLang="en-US" sz="1200" b="1" i="1" dirty="0" err="1" smtClean="0"/>
              <a:t>리우</a:t>
            </a:r>
            <a:endParaRPr lang="en-US" altLang="ko-KR" sz="1200" b="1" i="1" dirty="0" smtClean="0"/>
          </a:p>
          <a:p>
            <a:pPr algn="ctr"/>
            <a:r>
              <a:rPr lang="ko-KR" altLang="en-US" sz="1200" b="1" i="1" dirty="0" smtClean="0"/>
              <a:t>외래 </a:t>
            </a:r>
            <a:r>
              <a:rPr lang="ko-KR" altLang="en-US" sz="1200" b="1" i="1" u="sng" dirty="0">
                <a:solidFill>
                  <a:srgbClr val="993366"/>
                </a:solidFill>
              </a:rPr>
              <a:t>관광객 </a:t>
            </a:r>
            <a:r>
              <a:rPr lang="ko-KR" altLang="en-US" sz="1200" b="1" i="1" u="sng" dirty="0" smtClean="0">
                <a:solidFill>
                  <a:srgbClr val="993366"/>
                </a:solidFill>
              </a:rPr>
              <a:t>수</a:t>
            </a:r>
            <a:endParaRPr lang="en-US" altLang="ko-KR" sz="1200" b="1" i="1" u="sng" dirty="0" smtClean="0">
              <a:solidFill>
                <a:srgbClr val="993366"/>
              </a:solidFill>
            </a:endParaRPr>
          </a:p>
          <a:p>
            <a:pPr algn="ctr"/>
            <a:r>
              <a:rPr lang="ko-KR" altLang="en-US" sz="1200" b="1" i="1" u="sng" dirty="0" smtClean="0">
                <a:solidFill>
                  <a:srgbClr val="993366"/>
                </a:solidFill>
              </a:rPr>
              <a:t>약 </a:t>
            </a:r>
            <a:r>
              <a:rPr lang="en-US" altLang="ko-KR" sz="1200" b="1" i="1" u="sng" dirty="0">
                <a:solidFill>
                  <a:srgbClr val="993366"/>
                </a:solidFill>
              </a:rPr>
              <a:t>100</a:t>
            </a:r>
            <a:r>
              <a:rPr lang="ko-KR" altLang="en-US" sz="1200" b="1" i="1" u="sng" dirty="0" err="1">
                <a:solidFill>
                  <a:srgbClr val="993366"/>
                </a:solidFill>
              </a:rPr>
              <a:t>만명</a:t>
            </a:r>
            <a:r>
              <a:rPr lang="en-US" altLang="ko-KR" sz="1200" b="1" i="1" u="sng" dirty="0">
                <a:solidFill>
                  <a:srgbClr val="993366"/>
                </a:solidFill>
              </a:rPr>
              <a:t>(‘15</a:t>
            </a:r>
            <a:r>
              <a:rPr lang="en-US" altLang="ko-KR" sz="1200" b="1" i="1" u="sng" dirty="0" smtClean="0">
                <a:solidFill>
                  <a:srgbClr val="993366"/>
                </a:solidFill>
              </a:rPr>
              <a:t>)</a:t>
            </a:r>
          </a:p>
          <a:p>
            <a:pPr algn="ctr"/>
            <a:endParaRPr lang="en-US" altLang="ko-KR" sz="1200" b="1" i="1" dirty="0"/>
          </a:p>
          <a:p>
            <a:pPr algn="ctr"/>
            <a:r>
              <a:rPr lang="ko-KR" altLang="en-US" sz="1200" b="1" i="1" dirty="0"/>
              <a:t>경제적 파급효과 </a:t>
            </a:r>
            <a:r>
              <a:rPr lang="en-US" altLang="ko-KR" sz="1200" b="1" i="1" u="sng" dirty="0">
                <a:solidFill>
                  <a:srgbClr val="993366"/>
                </a:solidFill>
              </a:rPr>
              <a:t>25</a:t>
            </a:r>
            <a:r>
              <a:rPr lang="ko-KR" altLang="en-US" sz="1200" b="1" i="1" u="sng" dirty="0" smtClean="0">
                <a:solidFill>
                  <a:srgbClr val="993366"/>
                </a:solidFill>
              </a:rPr>
              <a:t>억</a:t>
            </a:r>
            <a:endParaRPr lang="en-US" altLang="ko-KR" sz="1200" b="1" i="1" u="sng" dirty="0" smtClean="0">
              <a:solidFill>
                <a:srgbClr val="993366"/>
              </a:solidFill>
            </a:endParaRPr>
          </a:p>
          <a:p>
            <a:pPr algn="ctr"/>
            <a:r>
              <a:rPr lang="ko-KR" altLang="en-US" sz="1200" b="1" i="1" u="sng" dirty="0" smtClean="0">
                <a:solidFill>
                  <a:srgbClr val="993366"/>
                </a:solidFill>
              </a:rPr>
              <a:t>달러</a:t>
            </a:r>
            <a:r>
              <a:rPr lang="en-US" altLang="ko-KR" sz="1200" b="1" i="1" u="sng" dirty="0">
                <a:solidFill>
                  <a:srgbClr val="993366"/>
                </a:solidFill>
              </a:rPr>
              <a:t>(</a:t>
            </a:r>
            <a:r>
              <a:rPr lang="ko-KR" altLang="en-US" sz="1200" b="1" i="1" u="sng" dirty="0">
                <a:solidFill>
                  <a:srgbClr val="993366"/>
                </a:solidFill>
              </a:rPr>
              <a:t>약</a:t>
            </a:r>
            <a:r>
              <a:rPr lang="en-US" altLang="ko-KR" sz="1200" b="1" i="1" u="sng" dirty="0">
                <a:solidFill>
                  <a:srgbClr val="993366"/>
                </a:solidFill>
              </a:rPr>
              <a:t>3</a:t>
            </a:r>
            <a:r>
              <a:rPr lang="ko-KR" altLang="en-US" sz="1200" b="1" i="1" u="sng" dirty="0">
                <a:solidFill>
                  <a:srgbClr val="993366"/>
                </a:solidFill>
              </a:rPr>
              <a:t>조원</a:t>
            </a:r>
            <a:r>
              <a:rPr lang="en-US" altLang="ko-KR" sz="1200" b="1" i="1" u="sng" dirty="0" smtClean="0">
                <a:solidFill>
                  <a:srgbClr val="993366"/>
                </a:solidFill>
              </a:rPr>
              <a:t>)</a:t>
            </a:r>
            <a:endParaRPr lang="en-US" altLang="ko-KR" sz="1200" b="1" i="1" u="sng" dirty="0">
              <a:solidFill>
                <a:srgbClr val="99336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91679" y="5878433"/>
            <a:ext cx="3026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i="1" dirty="0" smtClean="0">
                <a:solidFill>
                  <a:srgbClr val="993366"/>
                </a:solidFill>
              </a:rPr>
              <a:t>아시아의</a:t>
            </a:r>
            <a:r>
              <a:rPr lang="en-US" altLang="ko-KR" sz="1200" b="1" i="1" dirty="0" smtClean="0">
                <a:solidFill>
                  <a:srgbClr val="993366"/>
                </a:solidFill>
              </a:rPr>
              <a:t> </a:t>
            </a:r>
            <a:r>
              <a:rPr lang="ko-KR" altLang="en-US" sz="1200" b="1" i="1" dirty="0" smtClean="0">
                <a:solidFill>
                  <a:srgbClr val="993366"/>
                </a:solidFill>
              </a:rPr>
              <a:t>높은 한류 인지</a:t>
            </a:r>
            <a:r>
              <a:rPr lang="en-US" altLang="ko-KR" sz="1200" b="1" i="1" dirty="0" smtClean="0">
                <a:solidFill>
                  <a:srgbClr val="993366"/>
                </a:solidFill>
              </a:rPr>
              <a:t>/</a:t>
            </a:r>
            <a:r>
              <a:rPr lang="ko-KR" altLang="en-US" sz="1200" b="1" i="1" dirty="0" smtClean="0">
                <a:solidFill>
                  <a:srgbClr val="993366"/>
                </a:solidFill>
              </a:rPr>
              <a:t>호감도 기반</a:t>
            </a:r>
            <a:endParaRPr lang="en-US" altLang="ko-KR" sz="1200" b="1" i="1" dirty="0" smtClean="0">
              <a:solidFill>
                <a:srgbClr val="993366"/>
              </a:solidFill>
            </a:endParaRPr>
          </a:p>
          <a:p>
            <a:pPr algn="ctr"/>
            <a:r>
              <a:rPr lang="ko-KR" altLang="en-US" sz="1200" b="1" i="1" dirty="0" smtClean="0">
                <a:solidFill>
                  <a:srgbClr val="993366"/>
                </a:solidFill>
              </a:rPr>
              <a:t>한국형 글로벌 축제 육성 필요</a:t>
            </a:r>
            <a:endParaRPr lang="ko-KR" altLang="en-US" sz="1200" b="1" i="1" dirty="0">
              <a:solidFill>
                <a:srgbClr val="993366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59248" y="3925569"/>
            <a:ext cx="28690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i="1" dirty="0" smtClean="0">
                <a:solidFill>
                  <a:srgbClr val="993366"/>
                </a:solidFill>
              </a:rPr>
              <a:t>축제 대한 외국인 인지</a:t>
            </a:r>
            <a:r>
              <a:rPr lang="en-US" altLang="ko-KR" sz="1200" b="1" i="1" dirty="0" smtClean="0">
                <a:solidFill>
                  <a:srgbClr val="993366"/>
                </a:solidFill>
              </a:rPr>
              <a:t>/</a:t>
            </a:r>
            <a:r>
              <a:rPr lang="ko-KR" altLang="en-US" sz="1200" b="1" i="1" dirty="0" smtClean="0">
                <a:solidFill>
                  <a:srgbClr val="993366"/>
                </a:solidFill>
              </a:rPr>
              <a:t>참석 낮은 </a:t>
            </a:r>
            <a:r>
              <a:rPr lang="ko-KR" altLang="en-US" sz="1200" b="1" i="1" dirty="0">
                <a:solidFill>
                  <a:srgbClr val="993366"/>
                </a:solidFill>
              </a:rPr>
              <a:t>수</a:t>
            </a:r>
            <a:r>
              <a:rPr lang="ko-KR" altLang="en-US" sz="1200" b="1" i="1" dirty="0" smtClean="0">
                <a:solidFill>
                  <a:srgbClr val="993366"/>
                </a:solidFill>
              </a:rPr>
              <a:t>준</a:t>
            </a:r>
            <a:endParaRPr lang="ko-KR" altLang="en-US" sz="1200" b="1" i="1" dirty="0">
              <a:solidFill>
                <a:srgbClr val="993366"/>
              </a:solidFill>
            </a:endParaRPr>
          </a:p>
        </p:txBody>
      </p:sp>
      <p:sp>
        <p:nvSpPr>
          <p:cNvPr id="24" name="바닥글 개체 틀 15"/>
          <p:cNvSpPr txBox="1">
            <a:spLocks/>
          </p:cNvSpPr>
          <p:nvPr/>
        </p:nvSpPr>
        <p:spPr>
          <a:xfrm>
            <a:off x="107504" y="6525344"/>
            <a:ext cx="8928992" cy="36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Source: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문화체육관광부</a:t>
            </a:r>
            <a:r>
              <a:rPr lang="en-US" altLang="ko-KR" sz="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미디어리서치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28996" y="2644531"/>
            <a:ext cx="2664296" cy="1440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4185672" y="2644531"/>
            <a:ext cx="666740" cy="14401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연결선 12"/>
          <p:cNvCxnSpPr/>
          <p:nvPr/>
        </p:nvCxnSpPr>
        <p:spPr>
          <a:xfrm>
            <a:off x="1528996" y="2573383"/>
            <a:ext cx="0" cy="2608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528996" y="2386979"/>
            <a:ext cx="26566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i="1" dirty="0" smtClean="0"/>
              <a:t>없다</a:t>
            </a:r>
            <a:endParaRPr lang="ko-KR" altLang="en-US" b="1" i="1" dirty="0"/>
          </a:p>
        </p:txBody>
      </p:sp>
      <p:sp>
        <p:nvSpPr>
          <p:cNvPr id="29" name="직사각형 28"/>
          <p:cNvSpPr/>
          <p:nvPr/>
        </p:nvSpPr>
        <p:spPr>
          <a:xfrm>
            <a:off x="2684552" y="2621671"/>
            <a:ext cx="360040" cy="19735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100" b="1" dirty="0" smtClean="0"/>
              <a:t>88%</a:t>
            </a:r>
            <a:endParaRPr lang="ko-KR" altLang="en-US" sz="11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4185672" y="2420887"/>
            <a:ext cx="6667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 smtClean="0"/>
              <a:t>있다</a:t>
            </a:r>
            <a:endParaRPr lang="ko-KR" altLang="en-US" sz="1050" dirty="0"/>
          </a:p>
        </p:txBody>
      </p:sp>
      <p:sp>
        <p:nvSpPr>
          <p:cNvPr id="31" name="직사각형 30"/>
          <p:cNvSpPr/>
          <p:nvPr/>
        </p:nvSpPr>
        <p:spPr>
          <a:xfrm>
            <a:off x="1528996" y="3592447"/>
            <a:ext cx="2106900" cy="1440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90.6</a:t>
            </a:r>
            <a:r>
              <a:rPr lang="en-US" altLang="ko-KR" sz="1200" dirty="0" smtClean="0">
                <a:solidFill>
                  <a:schemeClr val="tx1"/>
                </a:solidFill>
              </a:rPr>
              <a:t>%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635896" y="3565729"/>
            <a:ext cx="666740" cy="200784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9.4%</a:t>
            </a:r>
            <a:endParaRPr lang="ko-KR" altLang="en-US" sz="1200" dirty="0"/>
          </a:p>
        </p:txBody>
      </p:sp>
      <p:cxnSp>
        <p:nvCxnSpPr>
          <p:cNvPr id="33" name="직선 연결선 32"/>
          <p:cNvCxnSpPr/>
          <p:nvPr/>
        </p:nvCxnSpPr>
        <p:spPr>
          <a:xfrm>
            <a:off x="1528996" y="3535679"/>
            <a:ext cx="0" cy="2608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528996" y="3323083"/>
            <a:ext cx="2106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 smtClean="0"/>
              <a:t>내국인</a:t>
            </a:r>
            <a:endParaRPr lang="ko-KR" altLang="en-US" sz="1100" dirty="0"/>
          </a:p>
        </p:txBody>
      </p:sp>
      <p:sp>
        <p:nvSpPr>
          <p:cNvPr id="35" name="TextBox 34"/>
          <p:cNvSpPr txBox="1"/>
          <p:nvPr/>
        </p:nvSpPr>
        <p:spPr>
          <a:xfrm>
            <a:off x="3636660" y="3315463"/>
            <a:ext cx="6667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i="1" dirty="0" smtClean="0"/>
              <a:t>외국인</a:t>
            </a:r>
            <a:endParaRPr lang="ko-KR" altLang="en-US" sz="1200" b="1" i="1" dirty="0"/>
          </a:p>
        </p:txBody>
      </p:sp>
      <p:sp>
        <p:nvSpPr>
          <p:cNvPr id="36" name="TextBox 35"/>
          <p:cNvSpPr txBox="1"/>
          <p:nvPr/>
        </p:nvSpPr>
        <p:spPr>
          <a:xfrm>
            <a:off x="4303400" y="3323083"/>
            <a:ext cx="649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1,759</a:t>
            </a:r>
          </a:p>
          <a:p>
            <a:r>
              <a:rPr lang="ko-KR" altLang="en-US" sz="1400" dirty="0" err="1" smtClean="0"/>
              <a:t>만</a:t>
            </a:r>
            <a:r>
              <a:rPr lang="ko-KR" altLang="en-US" sz="1400" dirty="0" err="1"/>
              <a:t>명</a:t>
            </a:r>
            <a:endParaRPr lang="ko-KR" altLang="en-US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2796545" y="4281380"/>
            <a:ext cx="217149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호감도</a:t>
            </a:r>
            <a:endParaRPr lang="ko-KR" altLang="en-US" sz="1200" b="1" dirty="0"/>
          </a:p>
        </p:txBody>
      </p:sp>
      <p:sp>
        <p:nvSpPr>
          <p:cNvPr id="38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12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475656" y="4653136"/>
            <a:ext cx="1080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/>
              <a:t>중국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ko-KR" altLang="en-US" sz="1200" dirty="0" smtClean="0"/>
              <a:t>일본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ko-KR" altLang="en-US" sz="1200" dirty="0" smtClean="0"/>
              <a:t>대만</a:t>
            </a:r>
            <a:endParaRPr lang="en-US" altLang="ko-KR" sz="1200" dirty="0" smtClean="0"/>
          </a:p>
          <a:p>
            <a:pPr>
              <a:lnSpc>
                <a:spcPct val="150000"/>
              </a:lnSpc>
            </a:pPr>
            <a:r>
              <a:rPr lang="ko-KR" altLang="en-US" sz="1200" dirty="0" smtClean="0"/>
              <a:t>태</a:t>
            </a:r>
            <a:r>
              <a:rPr lang="ko-KR" altLang="en-US" sz="1200" dirty="0"/>
              <a:t>국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820456" y="4304716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인지도</a:t>
            </a:r>
            <a:endParaRPr lang="ko-KR" altLang="en-US" sz="1200" b="1" dirty="0"/>
          </a:p>
        </p:txBody>
      </p:sp>
      <p:cxnSp>
        <p:nvCxnSpPr>
          <p:cNvPr id="42" name="직선 연결선 41"/>
          <p:cNvCxnSpPr/>
          <p:nvPr/>
        </p:nvCxnSpPr>
        <p:spPr>
          <a:xfrm>
            <a:off x="2130466" y="4558379"/>
            <a:ext cx="5888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>
            <a:off x="2796545" y="4558379"/>
            <a:ext cx="217149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직사각형 53"/>
          <p:cNvSpPr/>
          <p:nvPr/>
        </p:nvSpPr>
        <p:spPr>
          <a:xfrm>
            <a:off x="2178398" y="4755624"/>
            <a:ext cx="475673" cy="216024"/>
          </a:xfrm>
          <a:prstGeom prst="rect">
            <a:avLst/>
          </a:prstGeom>
          <a:solidFill>
            <a:schemeClr val="tx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</a:rPr>
              <a:t>95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2178398" y="5036016"/>
            <a:ext cx="475673" cy="216024"/>
          </a:xfrm>
          <a:prstGeom prst="rect">
            <a:avLst/>
          </a:prstGeom>
          <a:solidFill>
            <a:schemeClr val="tx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</a:rPr>
              <a:t>94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2178397" y="5305647"/>
            <a:ext cx="475673" cy="237626"/>
          </a:xfrm>
          <a:prstGeom prst="rect">
            <a:avLst/>
          </a:prstGeom>
          <a:solidFill>
            <a:schemeClr val="tx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</a:rPr>
              <a:t>90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2172876" y="5587587"/>
            <a:ext cx="475673" cy="237626"/>
          </a:xfrm>
          <a:prstGeom prst="rect">
            <a:avLst/>
          </a:prstGeom>
          <a:solidFill>
            <a:schemeClr val="tx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bg1"/>
                </a:solidFill>
              </a:rPr>
              <a:t>59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cxnSp>
        <p:nvCxnSpPr>
          <p:cNvPr id="59" name="직선 연결선 58"/>
          <p:cNvCxnSpPr/>
          <p:nvPr/>
        </p:nvCxnSpPr>
        <p:spPr>
          <a:xfrm>
            <a:off x="2707412" y="4709904"/>
            <a:ext cx="0" cy="11936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직사각형 60"/>
          <p:cNvSpPr/>
          <p:nvPr/>
        </p:nvSpPr>
        <p:spPr>
          <a:xfrm>
            <a:off x="2796545" y="4755624"/>
            <a:ext cx="1758501" cy="21602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87 (</a:t>
            </a:r>
            <a:r>
              <a:rPr lang="ko-KR" altLang="en-US" sz="1100" dirty="0" smtClean="0"/>
              <a:t>호감 </a:t>
            </a:r>
            <a:r>
              <a:rPr lang="en-US" altLang="ko-KR" sz="1100" dirty="0" smtClean="0"/>
              <a:t>/ </a:t>
            </a:r>
            <a:r>
              <a:rPr lang="ko-KR" altLang="en-US" sz="1100" dirty="0" smtClean="0"/>
              <a:t>보통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62" name="직사각형 61"/>
          <p:cNvSpPr/>
          <p:nvPr/>
        </p:nvSpPr>
        <p:spPr>
          <a:xfrm>
            <a:off x="2789895" y="5036016"/>
            <a:ext cx="1782105" cy="21602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88</a:t>
            </a:r>
            <a:endParaRPr lang="ko-KR" altLang="en-US" sz="1100" dirty="0"/>
          </a:p>
        </p:txBody>
      </p:sp>
      <p:sp>
        <p:nvSpPr>
          <p:cNvPr id="63" name="직사각형 62"/>
          <p:cNvSpPr/>
          <p:nvPr/>
        </p:nvSpPr>
        <p:spPr>
          <a:xfrm>
            <a:off x="2785321" y="5316448"/>
            <a:ext cx="1842987" cy="21602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92</a:t>
            </a:r>
            <a:endParaRPr lang="ko-KR" altLang="en-US" sz="1100" dirty="0"/>
          </a:p>
        </p:txBody>
      </p:sp>
      <p:sp>
        <p:nvSpPr>
          <p:cNvPr id="64" name="직사각형 63"/>
          <p:cNvSpPr/>
          <p:nvPr/>
        </p:nvSpPr>
        <p:spPr>
          <a:xfrm>
            <a:off x="2780169" y="5595207"/>
            <a:ext cx="1575807" cy="21602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dirty="0" smtClean="0"/>
              <a:t>81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058700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 flipV="1">
            <a:off x="4410732" y="2836219"/>
            <a:ext cx="252028" cy="21602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아래로 구부러진 화살표 26"/>
          <p:cNvSpPr/>
          <p:nvPr/>
        </p:nvSpPr>
        <p:spPr>
          <a:xfrm rot="381287" flipH="1">
            <a:off x="2793940" y="4587468"/>
            <a:ext cx="1734811" cy="559250"/>
          </a:xfrm>
          <a:prstGeom prst="curvedDownArrow">
            <a:avLst>
              <a:gd name="adj1" fmla="val 25000"/>
              <a:gd name="adj2" fmla="val 50000"/>
              <a:gd name="adj3" fmla="val 5390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454366"/>
              </p:ext>
            </p:extLst>
          </p:nvPr>
        </p:nvGraphicFramePr>
        <p:xfrm>
          <a:off x="5076056" y="2204864"/>
          <a:ext cx="3816424" cy="396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</a:tblGrid>
              <a:tr h="33606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글로벌 면세점 대형화 사례</a:t>
                      </a:r>
                      <a:endParaRPr lang="ko-KR" altLang="en-US" sz="1400" dirty="0"/>
                    </a:p>
                  </a:txBody>
                  <a:tcPr/>
                </a:tc>
              </a:tr>
              <a:tr h="3624375">
                <a:tc>
                  <a:txBody>
                    <a:bodyPr/>
                    <a:lstStyle/>
                    <a:p>
                      <a:pPr latinLnBrk="1"/>
                      <a:endParaRPr lang="en-US" altLang="ko-KR" sz="1400" dirty="0" smtClean="0"/>
                    </a:p>
                    <a:p>
                      <a:pPr latinLnBrk="1"/>
                      <a:endParaRPr lang="en-US" altLang="ko-KR" sz="1400" dirty="0" smtClean="0"/>
                    </a:p>
                    <a:p>
                      <a:pPr latinLnBrk="1"/>
                      <a:endParaRPr lang="en-US" altLang="ko-KR" sz="1400" dirty="0" smtClean="0"/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400" baseline="0" dirty="0" smtClean="0"/>
                        <a:t>     - </a:t>
                      </a:r>
                      <a:r>
                        <a:rPr lang="en-US" altLang="ko-KR" sz="1100" baseline="0" dirty="0" smtClean="0"/>
                        <a:t>14</a:t>
                      </a:r>
                      <a:r>
                        <a:rPr lang="ko-KR" altLang="en-US" sz="1100" baseline="0" dirty="0" smtClean="0"/>
                        <a:t>년 뉘앙스</a:t>
                      </a:r>
                      <a:r>
                        <a:rPr lang="en-US" altLang="ko-KR" sz="1100" baseline="0" dirty="0" smtClean="0"/>
                        <a:t>(6</a:t>
                      </a:r>
                      <a:r>
                        <a:rPr lang="ko-KR" altLang="en-US" sz="1100" baseline="0" dirty="0" smtClean="0"/>
                        <a:t>위</a:t>
                      </a:r>
                      <a:r>
                        <a:rPr lang="en-US" altLang="ko-KR" sz="1100" baseline="0" dirty="0" smtClean="0"/>
                        <a:t>, 2.7</a:t>
                      </a:r>
                      <a:r>
                        <a:rPr lang="ko-KR" altLang="en-US" sz="1100" baseline="0" dirty="0" smtClean="0"/>
                        <a:t>조원</a:t>
                      </a:r>
                      <a:r>
                        <a:rPr lang="en-US" altLang="ko-KR" sz="1100" baseline="0" dirty="0" smtClean="0"/>
                        <a:t>), 15</a:t>
                      </a:r>
                      <a:r>
                        <a:rPr lang="ko-KR" altLang="en-US" sz="1100" baseline="0" dirty="0" smtClean="0"/>
                        <a:t>년 </a:t>
                      </a:r>
                      <a:r>
                        <a:rPr lang="en-US" altLang="ko-KR" sz="1100" baseline="0" dirty="0" smtClean="0"/>
                        <a:t>WDFG(4</a:t>
                      </a:r>
                      <a:r>
                        <a:rPr lang="ko-KR" altLang="en-US" sz="1100" baseline="0" dirty="0" smtClean="0"/>
                        <a:t>위</a:t>
                      </a:r>
                      <a:r>
                        <a:rPr lang="en-US" altLang="ko-KR" sz="1100" baseline="0" dirty="0" smtClean="0"/>
                        <a:t>,</a:t>
                      </a:r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100" baseline="0" dirty="0" smtClean="0"/>
                        <a:t>         3.2</a:t>
                      </a:r>
                      <a:r>
                        <a:rPr lang="ko-KR" altLang="en-US" sz="1100" baseline="0" dirty="0" smtClean="0"/>
                        <a:t>조원</a:t>
                      </a:r>
                      <a:r>
                        <a:rPr lang="en-US" altLang="ko-KR" sz="1100" baseline="0" dirty="0" smtClean="0"/>
                        <a:t>) </a:t>
                      </a:r>
                      <a:r>
                        <a:rPr lang="ko-KR" altLang="en-US" sz="1100" baseline="0" dirty="0" smtClean="0"/>
                        <a:t>인수</a:t>
                      </a:r>
                      <a:endParaRPr lang="en-US" altLang="ko-KR" sz="1100" baseline="0" dirty="0" smtClean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b="1" baseline="0" dirty="0" smtClean="0"/>
                        <a:t>‘15.5</a:t>
                      </a:r>
                      <a:r>
                        <a:rPr lang="ko-KR" altLang="en-US" sz="1100" b="1" baseline="0" dirty="0" smtClean="0"/>
                        <a:t>월 </a:t>
                      </a:r>
                      <a:r>
                        <a:rPr lang="en-US" altLang="ko-KR" sz="1100" b="1" baseline="0" dirty="0" smtClean="0"/>
                        <a:t>EU </a:t>
                      </a:r>
                      <a:r>
                        <a:rPr lang="ko-KR" altLang="en-US" sz="1100" b="1" baseline="0" dirty="0" smtClean="0"/>
                        <a:t>집행위원회는 인수합병 승인 시</a:t>
                      </a:r>
                      <a:r>
                        <a:rPr lang="en-US" altLang="ko-KR" sz="1100" b="1" baseline="0" dirty="0" smtClean="0"/>
                        <a:t>, </a:t>
                      </a:r>
                      <a:r>
                        <a:rPr lang="ko-KR" altLang="en-US" sz="1100" b="1" u="sng" baseline="0" dirty="0" smtClean="0">
                          <a:solidFill>
                            <a:srgbClr val="993366"/>
                          </a:solidFill>
                        </a:rPr>
                        <a:t>면세점의 지리적 시장 범위를 최소 유럽 전역</a:t>
                      </a:r>
                      <a:r>
                        <a:rPr lang="en-US" altLang="ko-KR" sz="1100" b="1" u="sng" baseline="0" dirty="0" smtClean="0">
                          <a:solidFill>
                            <a:srgbClr val="993366"/>
                          </a:solidFill>
                        </a:rPr>
                        <a:t>, </a:t>
                      </a:r>
                      <a:r>
                        <a:rPr lang="ko-KR" altLang="en-US" sz="1100" b="1" u="sng" baseline="0" dirty="0" smtClean="0">
                          <a:solidFill>
                            <a:srgbClr val="993366"/>
                          </a:solidFill>
                        </a:rPr>
                        <a:t>나아가 글로벌로 판단</a:t>
                      </a:r>
                      <a:endParaRPr lang="en-US" altLang="ko-KR" sz="1400" baseline="0" dirty="0" smtClean="0"/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endParaRPr lang="en-US" altLang="ko-KR" sz="1400" baseline="0" dirty="0" smtClean="0"/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endParaRPr lang="en-US" altLang="ko-KR" sz="1400" baseline="0" dirty="0" smtClean="0"/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endParaRPr lang="en-US" altLang="ko-KR" sz="1400" baseline="0" dirty="0" smtClean="0"/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endParaRPr lang="en-US" altLang="ko-KR" sz="1400" baseline="0" dirty="0" smtClean="0"/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endParaRPr lang="en-US" altLang="ko-KR" sz="1400" baseline="0" dirty="0" smtClean="0"/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endParaRPr lang="en-US" altLang="ko-KR" sz="1400" baseline="0" dirty="0" smtClean="0"/>
                    </a:p>
                    <a:p>
                      <a:pPr marL="285750" indent="-2857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5220072" y="4806815"/>
            <a:ext cx="936104" cy="1224136"/>
          </a:xfrm>
          <a:prstGeom prst="rect">
            <a:avLst/>
          </a:prstGeom>
          <a:solidFill>
            <a:schemeClr val="tx2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/>
              <a:t>듀프리</a:t>
            </a:r>
            <a:endParaRPr lang="en-US" altLang="ko-KR" sz="1200" b="1" dirty="0" smtClean="0"/>
          </a:p>
          <a:p>
            <a:pPr algn="ctr"/>
            <a:r>
              <a:rPr lang="ko-KR" altLang="en-US" sz="1200" b="1" dirty="0" smtClean="0"/>
              <a:t>글로벌</a:t>
            </a:r>
            <a:endParaRPr lang="en-US" altLang="ko-KR" sz="1200" b="1" dirty="0" smtClean="0"/>
          </a:p>
          <a:p>
            <a:pPr algn="ctr"/>
            <a:r>
              <a:rPr lang="en-US" altLang="ko-KR" sz="1200" b="1" dirty="0" smtClean="0"/>
              <a:t>M/S</a:t>
            </a:r>
          </a:p>
          <a:p>
            <a:pPr algn="ctr"/>
            <a:r>
              <a:rPr lang="en-US" altLang="ko-KR" sz="1200" b="1" dirty="0" smtClean="0"/>
              <a:t>(%)</a:t>
            </a:r>
            <a:endParaRPr lang="ko-KR" altLang="en-US" sz="1200" b="1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198562" y="980728"/>
            <a:ext cx="8712968" cy="1080120"/>
          </a:xfrm>
          <a:prstGeom prst="roundRect">
            <a:avLst/>
          </a:prstGeom>
          <a:solidFill>
            <a:srgbClr val="FFFFCC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배경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</a:rPr>
              <a:t>관광산업의 주 고객은 외래 관광객임에도 불구</a:t>
            </a:r>
            <a:r>
              <a:rPr lang="en-US" altLang="ko-KR" sz="1200" b="1" dirty="0">
                <a:solidFill>
                  <a:schemeClr val="tx1"/>
                </a:solidFill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</a:rPr>
              <a:t>시장 규모를 국내로 한정해 개별 산업에 대한 성장 제약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목적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</a:rPr>
              <a:t>글로벌 시장 내 성장 가능성이 높은 산업에 대한 글로벌 </a:t>
            </a:r>
            <a:r>
              <a:rPr lang="en-US" altLang="ko-KR" sz="1200" b="1" dirty="0">
                <a:solidFill>
                  <a:schemeClr val="tx1"/>
                </a:solidFill>
              </a:rPr>
              <a:t>Top-Player</a:t>
            </a:r>
            <a:r>
              <a:rPr lang="ko-KR" altLang="en-US" sz="1200" b="1" dirty="0">
                <a:solidFill>
                  <a:schemeClr val="tx1"/>
                </a:solidFill>
              </a:rPr>
              <a:t>를 육성하여 경쟁력 확보 및 글로벌 </a:t>
            </a:r>
            <a:r>
              <a:rPr lang="en-US" altLang="ko-KR" sz="1200" b="1" dirty="0">
                <a:solidFill>
                  <a:schemeClr val="tx1"/>
                </a:solidFill>
              </a:rPr>
              <a:t>M/S</a:t>
            </a:r>
            <a:r>
              <a:rPr lang="ko-KR" altLang="en-US" sz="1200" b="1" dirty="0">
                <a:solidFill>
                  <a:schemeClr val="tx1"/>
                </a:solidFill>
              </a:rPr>
              <a:t>확대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주요 내용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</a:rPr>
              <a:t>관광산업의 글로벌 </a:t>
            </a:r>
            <a:r>
              <a:rPr lang="en-US" altLang="ko-KR" sz="1200" b="1" dirty="0">
                <a:solidFill>
                  <a:schemeClr val="tx1"/>
                </a:solidFill>
              </a:rPr>
              <a:t>Top-Player</a:t>
            </a:r>
            <a:r>
              <a:rPr lang="ko-KR" altLang="en-US" sz="1200" b="1" dirty="0">
                <a:solidFill>
                  <a:schemeClr val="tx1"/>
                </a:solidFill>
              </a:rPr>
              <a:t>를 육성하기 위해 정부차원의 지원 </a:t>
            </a:r>
            <a:r>
              <a:rPr lang="en-US" altLang="ko-KR" sz="1200" b="1" dirty="0">
                <a:solidFill>
                  <a:schemeClr val="tx1"/>
                </a:solidFill>
              </a:rPr>
              <a:t>/ </a:t>
            </a:r>
            <a:r>
              <a:rPr lang="ko-KR" altLang="en-US" sz="1200" b="1" dirty="0">
                <a:solidFill>
                  <a:schemeClr val="tx1"/>
                </a:solidFill>
              </a:rPr>
              <a:t>투자</a:t>
            </a:r>
            <a:r>
              <a:rPr lang="en-US" altLang="ko-KR" sz="1200" b="1" dirty="0">
                <a:solidFill>
                  <a:schemeClr val="tx1"/>
                </a:solidFill>
              </a:rPr>
              <a:t>/ </a:t>
            </a:r>
            <a:r>
              <a:rPr lang="ko-KR" altLang="en-US" sz="1200" b="1" dirty="0">
                <a:solidFill>
                  <a:schemeClr val="tx1"/>
                </a:solidFill>
              </a:rPr>
              <a:t>제도 개선</a:t>
            </a:r>
            <a:endParaRPr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10" name="제목 1"/>
          <p:cNvSpPr txBox="1">
            <a:spLocks/>
          </p:cNvSpPr>
          <p:nvPr/>
        </p:nvSpPr>
        <p:spPr>
          <a:xfrm>
            <a:off x="107504" y="260648"/>
            <a:ext cx="8712968" cy="5040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글로벌 관광시장에서 경쟁할 수 있는 면세산업의 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‘Top-Player’ 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육성 및 지원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98562" y="2204864"/>
            <a:ext cx="1080120" cy="14781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글로벌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면세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시장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추이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십억달러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79512" y="4808960"/>
            <a:ext cx="1080120" cy="151216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면세산업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글로벌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시장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내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M/S</a:t>
            </a:r>
          </a:p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(%)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98562" y="3789040"/>
            <a:ext cx="473347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i="1" dirty="0" smtClean="0">
                <a:solidFill>
                  <a:srgbClr val="993366"/>
                </a:solidFill>
              </a:rPr>
              <a:t>글로벌 시장 내 한국 </a:t>
            </a:r>
            <a:r>
              <a:rPr lang="en-US" altLang="ko-KR" sz="1400" b="1" i="1" dirty="0" smtClean="0">
                <a:solidFill>
                  <a:srgbClr val="993366"/>
                </a:solidFill>
              </a:rPr>
              <a:t>M/S 14%</a:t>
            </a:r>
            <a:r>
              <a:rPr lang="ko-KR" altLang="en-US" sz="1400" b="1" i="1" dirty="0" smtClean="0">
                <a:solidFill>
                  <a:srgbClr val="993366"/>
                </a:solidFill>
              </a:rPr>
              <a:t>에 불과</a:t>
            </a:r>
            <a:endParaRPr lang="en-US" altLang="ko-KR" sz="1400" b="1" i="1" dirty="0" smtClean="0">
              <a:solidFill>
                <a:srgbClr val="993366"/>
              </a:solidFill>
            </a:endParaRPr>
          </a:p>
          <a:p>
            <a:pPr algn="ctr"/>
            <a:r>
              <a:rPr lang="ko-KR" altLang="en-US" sz="1400" b="1" i="1" dirty="0" smtClean="0">
                <a:solidFill>
                  <a:srgbClr val="993366"/>
                </a:solidFill>
              </a:rPr>
              <a:t>→ 외국인이 </a:t>
            </a:r>
            <a:r>
              <a:rPr lang="ko-KR" altLang="en-US" sz="1400" b="1" i="1" dirty="0" err="1" smtClean="0">
                <a:solidFill>
                  <a:srgbClr val="993366"/>
                </a:solidFill>
              </a:rPr>
              <a:t>주고객인</a:t>
            </a:r>
            <a:r>
              <a:rPr lang="ko-KR" altLang="en-US" sz="1400" b="1" i="1" dirty="0" smtClean="0">
                <a:solidFill>
                  <a:srgbClr val="993366"/>
                </a:solidFill>
              </a:rPr>
              <a:t> 면세시장을 글로벌로 간주하여</a:t>
            </a:r>
            <a:endParaRPr lang="en-US" altLang="ko-KR" sz="1400" b="1" i="1" dirty="0" smtClean="0">
              <a:solidFill>
                <a:srgbClr val="993366"/>
              </a:solidFill>
            </a:endParaRPr>
          </a:p>
          <a:p>
            <a:pPr algn="ctr"/>
            <a:r>
              <a:rPr lang="en-US" altLang="ko-KR" sz="1400" b="1" i="1" dirty="0" smtClean="0">
                <a:solidFill>
                  <a:srgbClr val="993366"/>
                </a:solidFill>
              </a:rPr>
              <a:t>Top-Player </a:t>
            </a:r>
            <a:r>
              <a:rPr lang="ko-KR" altLang="en-US" sz="1400" b="1" i="1" dirty="0" smtClean="0">
                <a:solidFill>
                  <a:srgbClr val="993366"/>
                </a:solidFill>
              </a:rPr>
              <a:t>육성을 통한 국내 면세산업 규모 확대 필요</a:t>
            </a:r>
            <a:endParaRPr lang="ko-KR" altLang="en-US" sz="1400" b="1" i="1" dirty="0">
              <a:solidFill>
                <a:srgbClr val="993366"/>
              </a:solidFill>
            </a:endParaRPr>
          </a:p>
        </p:txBody>
      </p:sp>
      <p:graphicFrame>
        <p:nvGraphicFramePr>
          <p:cNvPr id="2" name="차트 1"/>
          <p:cNvGraphicFramePr/>
          <p:nvPr>
            <p:extLst>
              <p:ext uri="{D42A27DB-BD31-4B8C-83A1-F6EECF244321}">
                <p14:modId xmlns:p14="http://schemas.microsoft.com/office/powerpoint/2010/main" val="2039149485"/>
              </p:ext>
            </p:extLst>
          </p:nvPr>
        </p:nvGraphicFramePr>
        <p:xfrm>
          <a:off x="1341602" y="2204864"/>
          <a:ext cx="3446422" cy="1455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6500" y="2564904"/>
            <a:ext cx="684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기타</a:t>
            </a:r>
            <a:endParaRPr lang="en-US" altLang="ko-KR" sz="1400" dirty="0" smtClean="0"/>
          </a:p>
          <a:p>
            <a:r>
              <a:rPr lang="ko-KR" altLang="en-US" sz="1400" dirty="0" smtClean="0"/>
              <a:t>한</a:t>
            </a:r>
            <a:r>
              <a:rPr lang="ko-KR" altLang="en-US" sz="1400" dirty="0"/>
              <a:t>국</a:t>
            </a:r>
          </a:p>
        </p:txBody>
      </p:sp>
      <p:sp>
        <p:nvSpPr>
          <p:cNvPr id="6" name="AutoShape 2" descr="dufry에 대한 이미지 검색결과"/>
          <p:cNvSpPr>
            <a:spLocks noChangeAspect="1" noChangeArrowheads="1"/>
          </p:cNvSpPr>
          <p:nvPr/>
        </p:nvSpPr>
        <p:spPr bwMode="auto">
          <a:xfrm>
            <a:off x="0" y="-136525"/>
            <a:ext cx="14382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7" name="AutoShape 4" descr="dufry에 대한 이미지 검색결과"/>
          <p:cNvSpPr>
            <a:spLocks noChangeAspect="1" noChangeArrowheads="1"/>
          </p:cNvSpPr>
          <p:nvPr/>
        </p:nvSpPr>
        <p:spPr bwMode="auto">
          <a:xfrm>
            <a:off x="152400" y="15875"/>
            <a:ext cx="1438275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878" y="2736726"/>
            <a:ext cx="1438275" cy="47625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660232" y="2681970"/>
            <a:ext cx="216024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ko-KR" altLang="en-US" sz="1100" b="1" dirty="0"/>
              <a:t>스위스 면세점 </a:t>
            </a:r>
            <a:r>
              <a:rPr lang="ko-KR" altLang="en-US" sz="1100" b="1" dirty="0" err="1"/>
              <a:t>듀프리는</a:t>
            </a:r>
            <a:r>
              <a:rPr lang="ko-KR" altLang="en-US" sz="1100" b="1" dirty="0"/>
              <a:t> </a:t>
            </a:r>
            <a:r>
              <a:rPr lang="en-US" altLang="ko-KR" sz="1100" b="1" dirty="0"/>
              <a:t>M&amp;A</a:t>
            </a:r>
            <a:r>
              <a:rPr lang="ko-KR" altLang="en-US" sz="1100" b="1" dirty="0"/>
              <a:t>를 통한 대형화를 통해 글로벌 </a:t>
            </a:r>
            <a:r>
              <a:rPr lang="en-US" altLang="ko-KR" sz="1100" b="1" dirty="0"/>
              <a:t>Top-Player</a:t>
            </a:r>
            <a:r>
              <a:rPr lang="ko-KR" altLang="en-US" sz="1100" b="1" dirty="0"/>
              <a:t>로 성장</a:t>
            </a:r>
            <a:endParaRPr lang="en-US" altLang="ko-KR" sz="1100" b="1" dirty="0"/>
          </a:p>
          <a:p>
            <a:pPr marL="171450" indent="-171450">
              <a:buFont typeface="Arial" pitchFamily="34" charset="0"/>
              <a:buChar char="•"/>
            </a:pPr>
            <a:endParaRPr lang="ko-KR" altLang="en-US" sz="500" b="1" dirty="0"/>
          </a:p>
        </p:txBody>
      </p:sp>
      <p:graphicFrame>
        <p:nvGraphicFramePr>
          <p:cNvPr id="21" name="차트 20"/>
          <p:cNvGraphicFramePr/>
          <p:nvPr>
            <p:extLst>
              <p:ext uri="{D42A27DB-BD31-4B8C-83A1-F6EECF244321}">
                <p14:modId xmlns:p14="http://schemas.microsoft.com/office/powerpoint/2010/main" val="3318499617"/>
              </p:ext>
            </p:extLst>
          </p:nvPr>
        </p:nvGraphicFramePr>
        <p:xfrm>
          <a:off x="6207132" y="4674452"/>
          <a:ext cx="2613340" cy="13237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2" name="타원 21"/>
          <p:cNvSpPr/>
          <p:nvPr/>
        </p:nvSpPr>
        <p:spPr>
          <a:xfrm>
            <a:off x="6444208" y="4954365"/>
            <a:ext cx="576064" cy="360040"/>
          </a:xfrm>
          <a:prstGeom prst="ellipse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</a:rPr>
              <a:t>3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위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8009716" y="4797152"/>
            <a:ext cx="576064" cy="360040"/>
          </a:xfrm>
          <a:prstGeom prst="ellipse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</a:rPr>
              <a:t>1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위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7236296" y="4801938"/>
            <a:ext cx="576064" cy="360040"/>
          </a:xfrm>
          <a:prstGeom prst="ellipse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</a:rPr>
              <a:t>1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위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cxnSp>
        <p:nvCxnSpPr>
          <p:cNvPr id="30" name="직선 화살표 연결선 29"/>
          <p:cNvCxnSpPr/>
          <p:nvPr/>
        </p:nvCxnSpPr>
        <p:spPr>
          <a:xfrm flipV="1">
            <a:off x="7020272" y="5026373"/>
            <a:ext cx="216024" cy="108012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차트 30"/>
          <p:cNvGraphicFramePr/>
          <p:nvPr>
            <p:extLst>
              <p:ext uri="{D42A27DB-BD31-4B8C-83A1-F6EECF244321}">
                <p14:modId xmlns:p14="http://schemas.microsoft.com/office/powerpoint/2010/main" val="2233285809"/>
              </p:ext>
            </p:extLst>
          </p:nvPr>
        </p:nvGraphicFramePr>
        <p:xfrm>
          <a:off x="1393310" y="4808960"/>
          <a:ext cx="3610738" cy="1512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3" name="그림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855" y="5086729"/>
            <a:ext cx="347340" cy="274432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079" y="5096472"/>
            <a:ext cx="545565" cy="320824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276" y="5188049"/>
            <a:ext cx="482540" cy="320824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124" y="5166953"/>
            <a:ext cx="432048" cy="271324"/>
          </a:xfrm>
          <a:prstGeom prst="rect">
            <a:avLst/>
          </a:prstGeom>
        </p:spPr>
      </p:pic>
      <p:sp>
        <p:nvSpPr>
          <p:cNvPr id="3" name="아래로 구부러진 화살표 2"/>
          <p:cNvSpPr/>
          <p:nvPr/>
        </p:nvSpPr>
        <p:spPr>
          <a:xfrm rot="381287" flipH="1">
            <a:off x="1876483" y="4543648"/>
            <a:ext cx="934324" cy="402643"/>
          </a:xfrm>
          <a:prstGeom prst="curvedDownArrow">
            <a:avLst>
              <a:gd name="adj1" fmla="val 25000"/>
              <a:gd name="adj2" fmla="val 50000"/>
              <a:gd name="adj3" fmla="val 5390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2" name="바닥글 개체 틀 15"/>
          <p:cNvSpPr txBox="1">
            <a:spLocks/>
          </p:cNvSpPr>
          <p:nvPr/>
        </p:nvSpPr>
        <p:spPr>
          <a:xfrm>
            <a:off x="107504" y="6525344"/>
            <a:ext cx="8928992" cy="3326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Source: 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한국면세점협회</a:t>
            </a:r>
            <a:r>
              <a:rPr lang="en-US" altLang="ko-KR" sz="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산업통상자원부</a:t>
            </a:r>
            <a:r>
              <a:rPr lang="en-US" altLang="ko-KR" sz="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미디어리서치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37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13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476336" y="5055567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400" b="1" dirty="0"/>
              <a:t>…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7949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 txBox="1">
            <a:spLocks/>
          </p:cNvSpPr>
          <p:nvPr/>
        </p:nvSpPr>
        <p:spPr>
          <a:xfrm>
            <a:off x="107504" y="260648"/>
            <a:ext cx="8712968" cy="5040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면세산업을 미래의 전략산업으로 육성하기 위해 과감한 규제 완화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198562" y="980728"/>
            <a:ext cx="8712968" cy="1080120"/>
          </a:xfrm>
          <a:prstGeom prst="roundRect">
            <a:avLst/>
          </a:prstGeom>
          <a:solidFill>
            <a:srgbClr val="FFFFCC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배경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</a:rPr>
              <a:t>주요 경쟁국은 면세산업 육성 중</a:t>
            </a:r>
            <a:r>
              <a:rPr lang="en-US" altLang="ko-KR" sz="1200" b="1" dirty="0">
                <a:solidFill>
                  <a:schemeClr val="tx1"/>
                </a:solidFill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</a:rPr>
              <a:t>국내는 규제 강화로 고용 및 경제에 미치는 긍정적 효과 제한 </a:t>
            </a:r>
            <a:r>
              <a:rPr lang="en-US" altLang="ko-KR" sz="1200" b="1" dirty="0">
                <a:solidFill>
                  <a:schemeClr val="tx1"/>
                </a:solidFill>
              </a:rPr>
              <a:t>/ </a:t>
            </a:r>
            <a:r>
              <a:rPr lang="ko-KR" altLang="en-US" sz="1200" b="1" dirty="0">
                <a:solidFill>
                  <a:schemeClr val="tx1"/>
                </a:solidFill>
              </a:rPr>
              <a:t>국제 경쟁력 약화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목적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</a:rPr>
              <a:t>면세산업에 대한 규제 완화 및 지원을 통해 민간 투자 활성화 </a:t>
            </a:r>
            <a:r>
              <a:rPr lang="en-US" altLang="ko-KR" sz="1200" b="1" dirty="0">
                <a:solidFill>
                  <a:schemeClr val="tx1"/>
                </a:solidFill>
              </a:rPr>
              <a:t>/ </a:t>
            </a:r>
            <a:r>
              <a:rPr lang="ko-KR" altLang="en-US" sz="1200" b="1" dirty="0">
                <a:solidFill>
                  <a:schemeClr val="tx1"/>
                </a:solidFill>
              </a:rPr>
              <a:t>관광 산업이 경제에 미치는 긍정적 효과 극대화</a:t>
            </a:r>
            <a:endParaRPr lang="en-US" altLang="ko-KR" sz="1200" b="1" dirty="0">
              <a:solidFill>
                <a:schemeClr val="tx1"/>
              </a:solidFill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200" b="1" dirty="0">
                <a:solidFill>
                  <a:schemeClr val="tx1"/>
                </a:solidFill>
              </a:rPr>
              <a:t>주요 내용</a:t>
            </a:r>
            <a:r>
              <a:rPr lang="en-US" altLang="ko-KR" sz="1200" b="1" dirty="0">
                <a:solidFill>
                  <a:schemeClr val="tx1"/>
                </a:solidFill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</a:rPr>
              <a:t>면세 산업의 특허권 등록제 전환 및 특허기간 </a:t>
            </a:r>
            <a:r>
              <a:rPr lang="en-US" altLang="ko-KR" sz="1200" b="1" dirty="0">
                <a:solidFill>
                  <a:schemeClr val="tx1"/>
                </a:solidFill>
              </a:rPr>
              <a:t>10</a:t>
            </a:r>
            <a:r>
              <a:rPr lang="ko-KR" altLang="en-US" sz="1200" b="1" dirty="0">
                <a:solidFill>
                  <a:schemeClr val="tx1"/>
                </a:solidFill>
              </a:rPr>
              <a:t>년</a:t>
            </a:r>
            <a:r>
              <a:rPr lang="en-US" altLang="ko-KR" sz="1200" b="1" dirty="0">
                <a:solidFill>
                  <a:schemeClr val="tx1"/>
                </a:solidFill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</a:rPr>
              <a:t>現</a:t>
            </a:r>
            <a:r>
              <a:rPr lang="en-US" altLang="ko-KR" sz="1200" b="1" dirty="0">
                <a:solidFill>
                  <a:schemeClr val="tx1"/>
                </a:solidFill>
              </a:rPr>
              <a:t>5</a:t>
            </a:r>
            <a:r>
              <a:rPr lang="ko-KR" altLang="en-US" sz="1200" b="1" dirty="0">
                <a:solidFill>
                  <a:schemeClr val="tx1"/>
                </a:solidFill>
              </a:rPr>
              <a:t>년</a:t>
            </a:r>
            <a:r>
              <a:rPr lang="en-US" altLang="ko-KR" sz="1200" b="1" dirty="0">
                <a:solidFill>
                  <a:schemeClr val="tx1"/>
                </a:solidFill>
              </a:rPr>
              <a:t>) </a:t>
            </a:r>
            <a:r>
              <a:rPr lang="ko-KR" altLang="en-US" sz="1200" b="1" dirty="0">
                <a:solidFill>
                  <a:schemeClr val="tx1"/>
                </a:solidFill>
              </a:rPr>
              <a:t>연장 </a:t>
            </a:r>
            <a:r>
              <a:rPr lang="en-US" altLang="ko-KR" sz="1200" b="1" dirty="0">
                <a:solidFill>
                  <a:schemeClr val="tx1"/>
                </a:solidFill>
              </a:rPr>
              <a:t>/ </a:t>
            </a:r>
            <a:r>
              <a:rPr lang="ko-KR" altLang="en-US" sz="1200" b="1" dirty="0">
                <a:solidFill>
                  <a:schemeClr val="tx1"/>
                </a:solidFill>
              </a:rPr>
              <a:t>갱신허용 </a:t>
            </a:r>
            <a:r>
              <a:rPr lang="en-US" altLang="ko-KR" sz="1200" b="1" dirty="0">
                <a:solidFill>
                  <a:schemeClr val="tx1"/>
                </a:solidFill>
              </a:rPr>
              <a:t>/ </a:t>
            </a:r>
            <a:r>
              <a:rPr lang="ko-KR" altLang="en-US" sz="1200" b="1" dirty="0">
                <a:solidFill>
                  <a:schemeClr val="tx1"/>
                </a:solidFill>
              </a:rPr>
              <a:t>특허수수료 합리적 기준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마련</a:t>
            </a:r>
            <a:endParaRPr lang="en-US" altLang="ko-KR" sz="1200" b="1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849094" y="3976489"/>
            <a:ext cx="2952328" cy="3886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태국</a:t>
            </a:r>
            <a:endParaRPr lang="en-US" altLang="ko-KR" b="1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849094" y="2996952"/>
            <a:ext cx="2952328" cy="3827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일본</a:t>
            </a:r>
            <a:endParaRPr lang="en-US" altLang="ko-KR" b="1" dirty="0" smtClean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852940" y="3356992"/>
            <a:ext cx="2948482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b="1" dirty="0" smtClean="0"/>
              <a:t>사후면세점 </a:t>
            </a:r>
            <a:r>
              <a:rPr lang="en-US" altLang="ko-KR" sz="1050" b="1" dirty="0" smtClean="0"/>
              <a:t>1.8</a:t>
            </a:r>
            <a:r>
              <a:rPr lang="ko-KR" altLang="en-US" sz="1050" b="1" dirty="0" smtClean="0"/>
              <a:t>만개 정부 적극지원</a:t>
            </a:r>
            <a:endParaRPr lang="en-US" altLang="ko-KR" sz="1050" b="1" dirty="0" smtClean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50" b="1" dirty="0" smtClean="0"/>
              <a:t>15</a:t>
            </a:r>
            <a:r>
              <a:rPr lang="ko-KR" altLang="en-US" sz="1050" b="1" dirty="0" smtClean="0"/>
              <a:t>년 이후 시내면세점 설립 허용</a:t>
            </a:r>
            <a:endParaRPr lang="ko-KR" altLang="en-US" sz="105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849094" y="4327004"/>
            <a:ext cx="2952328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b="1" dirty="0" smtClean="0"/>
              <a:t>국영 </a:t>
            </a:r>
            <a:r>
              <a:rPr lang="ko-KR" altLang="en-US" sz="1050" b="1" dirty="0" err="1" smtClean="0"/>
              <a:t>킹파워</a:t>
            </a:r>
            <a:r>
              <a:rPr lang="ko-KR" altLang="en-US" sz="1050" b="1" dirty="0" smtClean="0"/>
              <a:t> 면세점 독점시장 하</a:t>
            </a:r>
            <a:r>
              <a:rPr lang="en-US" altLang="ko-KR" sz="1050" b="1" dirty="0" smtClean="0"/>
              <a:t>,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b="1" dirty="0" smtClean="0"/>
              <a:t>외국 기업 추가 경쟁 유도를 통한 시장 </a:t>
            </a:r>
            <a:endParaRPr lang="en-US" altLang="ko-KR" sz="1050" b="1" dirty="0" smtClean="0"/>
          </a:p>
          <a:p>
            <a:pPr>
              <a:lnSpc>
                <a:spcPct val="150000"/>
              </a:lnSpc>
            </a:pPr>
            <a:r>
              <a:rPr lang="en-US" altLang="ko-KR" sz="1050" b="1" dirty="0"/>
              <a:t> </a:t>
            </a:r>
            <a:r>
              <a:rPr lang="en-US" altLang="ko-KR" sz="1050" b="1" dirty="0" smtClean="0"/>
              <a:t>   </a:t>
            </a:r>
            <a:r>
              <a:rPr lang="ko-KR" altLang="en-US" sz="1050" b="1" dirty="0" smtClean="0"/>
              <a:t>확대 유도</a:t>
            </a:r>
            <a:endParaRPr lang="ko-KR" altLang="en-US" sz="1050" b="1" dirty="0"/>
          </a:p>
        </p:txBody>
      </p:sp>
      <p:pic>
        <p:nvPicPr>
          <p:cNvPr id="14" name="Picture 4" descr="fla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023398"/>
            <a:ext cx="514350" cy="333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fla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06969"/>
            <a:ext cx="514350" cy="333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5724128" y="2420888"/>
            <a:ext cx="3187402" cy="432048"/>
          </a:xfrm>
          <a:prstGeom prst="rect">
            <a:avLst/>
          </a:prstGeom>
          <a:solidFill>
            <a:schemeClr val="tx2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주요국 면세산업 육성 정책</a:t>
            </a:r>
            <a:endParaRPr lang="ko-KR" altLang="en-US" sz="1600" b="1" dirty="0"/>
          </a:p>
        </p:txBody>
      </p:sp>
      <p:sp>
        <p:nvSpPr>
          <p:cNvPr id="3" name="직사각형 2"/>
          <p:cNvSpPr/>
          <p:nvPr/>
        </p:nvSpPr>
        <p:spPr>
          <a:xfrm>
            <a:off x="5724128" y="2852935"/>
            <a:ext cx="3187402" cy="351423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5858619" y="5157192"/>
            <a:ext cx="2952328" cy="38253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중국</a:t>
            </a:r>
            <a:endParaRPr lang="en-US" altLang="ko-KR" b="1" dirty="0" smtClean="0">
              <a:solidFill>
                <a:schemeClr val="tx1"/>
              </a:solidFill>
            </a:endParaRPr>
          </a:p>
        </p:txBody>
      </p:sp>
      <p:pic>
        <p:nvPicPr>
          <p:cNvPr id="1026" name="Picture 2" descr="중국 개요 - 중국 국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210" y="5192608"/>
            <a:ext cx="518964" cy="324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858619" y="5547712"/>
            <a:ext cx="2952328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b="1" dirty="0" smtClean="0"/>
              <a:t>자국민 해외소비 내수 전환 정책 일환으로 </a:t>
            </a:r>
            <a:r>
              <a:rPr lang="ko-KR" altLang="en-US" sz="1050" b="1" dirty="0" err="1" smtClean="0"/>
              <a:t>하이난</a:t>
            </a:r>
            <a:r>
              <a:rPr lang="ko-KR" altLang="en-US" sz="1050" b="1" dirty="0" smtClean="0"/>
              <a:t> 면세점 면세한도 </a:t>
            </a:r>
            <a:r>
              <a:rPr lang="en-US" altLang="ko-KR" sz="1050" b="1" dirty="0" smtClean="0"/>
              <a:t>2</a:t>
            </a:r>
            <a:r>
              <a:rPr lang="ko-KR" altLang="en-US" sz="1050" b="1" dirty="0" smtClean="0"/>
              <a:t>배 상향</a:t>
            </a:r>
            <a:endParaRPr lang="en-US" altLang="ko-KR" sz="1050" b="1" dirty="0" smtClean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b="1" dirty="0" smtClean="0"/>
              <a:t>입국장 면세점 </a:t>
            </a:r>
            <a:r>
              <a:rPr lang="en-US" altLang="ko-KR" sz="1050" b="1" dirty="0" smtClean="0"/>
              <a:t>19</a:t>
            </a:r>
            <a:r>
              <a:rPr lang="ko-KR" altLang="en-US" sz="1050" b="1" dirty="0" smtClean="0"/>
              <a:t>개 추가 계획</a:t>
            </a:r>
            <a:endParaRPr lang="ko-KR" altLang="en-US" sz="1050" b="1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96404"/>
              </p:ext>
            </p:extLst>
          </p:nvPr>
        </p:nvGraphicFramePr>
        <p:xfrm>
          <a:off x="198562" y="2964358"/>
          <a:ext cx="5309542" cy="31289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030"/>
                <a:gridCol w="1152128"/>
                <a:gridCol w="1152128"/>
                <a:gridCol w="2304256"/>
              </a:tblGrid>
              <a:tr h="5013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</a:rPr>
                        <a:t>한 국</a:t>
                      </a:r>
                      <a:endParaRPr lang="ko-KR" altLang="en-US" sz="105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663300"/>
                          </a:solidFill>
                        </a:rPr>
                        <a:t>5</a:t>
                      </a:r>
                      <a:r>
                        <a:rPr lang="ko-KR" altLang="en-US" sz="1050" dirty="0" smtClean="0">
                          <a:solidFill>
                            <a:srgbClr val="663300"/>
                          </a:solidFill>
                        </a:rPr>
                        <a:t>년</a:t>
                      </a:r>
                      <a:endParaRPr lang="ko-KR" altLang="en-US" sz="1050" dirty="0">
                        <a:solidFill>
                          <a:srgbClr val="6633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>
                          <a:solidFill>
                            <a:srgbClr val="663300"/>
                          </a:solidFill>
                        </a:rPr>
                        <a:t>불가</a:t>
                      </a:r>
                      <a:endParaRPr lang="ko-KR" altLang="en-US" sz="1050" dirty="0">
                        <a:solidFill>
                          <a:srgbClr val="6633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rgbClr val="663300"/>
                          </a:solidFill>
                        </a:rPr>
                        <a:t>매출액 대비 정률 부과</a:t>
                      </a:r>
                      <a:endParaRPr lang="en-US" altLang="ko-KR" sz="1100" dirty="0" smtClean="0">
                        <a:solidFill>
                          <a:srgbClr val="663300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050" dirty="0" smtClean="0">
                          <a:solidFill>
                            <a:srgbClr val="663300"/>
                          </a:solidFill>
                        </a:rPr>
                        <a:t>(’16</a:t>
                      </a:r>
                      <a:r>
                        <a:rPr lang="ko-KR" altLang="en-US" sz="1050" dirty="0" smtClean="0">
                          <a:solidFill>
                            <a:srgbClr val="663300"/>
                          </a:solidFill>
                        </a:rPr>
                        <a:t>년 </a:t>
                      </a:r>
                      <a:r>
                        <a:rPr lang="en-US" altLang="ko-KR" sz="1050" dirty="0" smtClean="0">
                          <a:solidFill>
                            <a:srgbClr val="663300"/>
                          </a:solidFill>
                        </a:rPr>
                        <a:t>44</a:t>
                      </a:r>
                      <a:r>
                        <a:rPr lang="ko-KR" altLang="en-US" sz="1050" dirty="0" err="1" smtClean="0">
                          <a:solidFill>
                            <a:srgbClr val="663300"/>
                          </a:solidFill>
                        </a:rPr>
                        <a:t>억원</a:t>
                      </a:r>
                      <a:r>
                        <a:rPr lang="ko-KR" altLang="en-US" sz="1050" dirty="0" smtClean="0">
                          <a:solidFill>
                            <a:srgbClr val="663300"/>
                          </a:solidFill>
                        </a:rPr>
                        <a:t> → </a:t>
                      </a:r>
                      <a:r>
                        <a:rPr lang="en-US" altLang="ko-KR" sz="1050" dirty="0" smtClean="0">
                          <a:solidFill>
                            <a:srgbClr val="663300"/>
                          </a:solidFill>
                        </a:rPr>
                        <a:t>’17F 550</a:t>
                      </a:r>
                      <a:r>
                        <a:rPr lang="ko-KR" altLang="en-US" sz="1050" dirty="0" err="1" smtClean="0">
                          <a:solidFill>
                            <a:srgbClr val="663300"/>
                          </a:solidFill>
                        </a:rPr>
                        <a:t>억원</a:t>
                      </a:r>
                      <a:r>
                        <a:rPr lang="en-US" altLang="ko-KR" sz="1050" dirty="0" smtClean="0">
                          <a:solidFill>
                            <a:srgbClr val="663300"/>
                          </a:solidFill>
                        </a:rPr>
                        <a:t>)</a:t>
                      </a:r>
                      <a:endParaRPr lang="ko-KR" altLang="en-US" sz="1050" dirty="0">
                        <a:solidFill>
                          <a:srgbClr val="663300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8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일 본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/>
                        <a:t>6</a:t>
                      </a:r>
                      <a:r>
                        <a:rPr lang="ko-KR" altLang="en-US" sz="1050" b="1" dirty="0" smtClean="0"/>
                        <a:t>년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가능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면적기준 부과</a:t>
                      </a:r>
                      <a:endParaRPr lang="en-US" altLang="ko-KR" sz="1100" b="1" dirty="0" smtClean="0"/>
                    </a:p>
                    <a:p>
                      <a:pPr algn="ctr" latinLnBrk="1"/>
                      <a:r>
                        <a:rPr lang="en-US" altLang="ko-KR" sz="1100" b="1" dirty="0" smtClean="0"/>
                        <a:t>(250</a:t>
                      </a:r>
                      <a:r>
                        <a:rPr lang="ko-KR" altLang="en-US" sz="1100" b="1" dirty="0" smtClean="0"/>
                        <a:t>만</a:t>
                      </a:r>
                      <a:r>
                        <a:rPr lang="en-US" altLang="ko-KR" sz="1100" b="1" dirty="0" smtClean="0"/>
                        <a:t>~2,331</a:t>
                      </a:r>
                      <a:r>
                        <a:rPr lang="ko-KR" altLang="en-US" sz="1100" b="1" dirty="0" smtClean="0"/>
                        <a:t>만원</a:t>
                      </a:r>
                      <a:r>
                        <a:rPr lang="en-US" altLang="ko-KR" sz="1100" b="1" dirty="0" smtClean="0"/>
                        <a:t>)</a:t>
                      </a:r>
                      <a:endParaRPr lang="ko-KR" altLang="en-US" sz="11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075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태 국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 smtClean="0"/>
                        <a:t>명시없음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영구적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정액</a:t>
                      </a:r>
                      <a:r>
                        <a:rPr lang="en-US" altLang="ko-KR" sz="1100" b="1" dirty="0" smtClean="0"/>
                        <a:t>(</a:t>
                      </a:r>
                      <a:r>
                        <a:rPr lang="ko-KR" altLang="en-US" sz="1100" b="1" dirty="0" smtClean="0"/>
                        <a:t>약 </a:t>
                      </a:r>
                      <a:r>
                        <a:rPr lang="en-US" altLang="ko-KR" sz="1100" b="1" dirty="0" smtClean="0"/>
                        <a:t>100</a:t>
                      </a:r>
                      <a:r>
                        <a:rPr lang="ko-KR" altLang="en-US" sz="1100" b="1" dirty="0" smtClean="0"/>
                        <a:t>만원</a:t>
                      </a:r>
                      <a:r>
                        <a:rPr lang="en-US" altLang="ko-KR" sz="1100" b="1" dirty="0" smtClean="0"/>
                        <a:t>)</a:t>
                      </a:r>
                      <a:endParaRPr lang="ko-KR" altLang="en-US" sz="11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36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중 국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err="1" smtClean="0"/>
                        <a:t>명시없음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영구적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매출액 대비 정률 부과</a:t>
                      </a:r>
                      <a:endParaRPr lang="ko-KR" altLang="en-US" sz="11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36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호 주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/>
                        <a:t>1</a:t>
                      </a:r>
                      <a:r>
                        <a:rPr lang="ko-KR" altLang="en-US" sz="1050" b="1" dirty="0" smtClean="0"/>
                        <a:t>년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가능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정액</a:t>
                      </a:r>
                      <a:r>
                        <a:rPr lang="en-US" altLang="ko-KR" sz="1100" b="1" dirty="0" smtClean="0"/>
                        <a:t>(</a:t>
                      </a:r>
                      <a:r>
                        <a:rPr lang="ko-KR" altLang="en-US" sz="1100" b="1" dirty="0" smtClean="0"/>
                        <a:t>약 </a:t>
                      </a:r>
                      <a:r>
                        <a:rPr lang="en-US" altLang="ko-KR" sz="1100" b="1" dirty="0" smtClean="0"/>
                        <a:t>625</a:t>
                      </a:r>
                      <a:r>
                        <a:rPr lang="ko-KR" altLang="en-US" sz="1100" b="1" dirty="0" smtClean="0"/>
                        <a:t>만원</a:t>
                      </a:r>
                      <a:r>
                        <a:rPr lang="en-US" altLang="ko-KR" sz="1100" b="1" dirty="0" smtClean="0"/>
                        <a:t>)</a:t>
                      </a:r>
                      <a:endParaRPr lang="ko-KR" altLang="en-US" sz="11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363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홍 콩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/>
                        <a:t>1</a:t>
                      </a:r>
                      <a:r>
                        <a:rPr lang="ko-KR" altLang="en-US" sz="1050" b="1" dirty="0" smtClean="0"/>
                        <a:t>년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/>
                        <a:t>가능</a:t>
                      </a:r>
                      <a:endParaRPr lang="ko-KR" altLang="en-US" sz="105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/>
                        <a:t>정액</a:t>
                      </a:r>
                      <a:r>
                        <a:rPr lang="en-US" altLang="ko-KR" sz="1100" b="1" dirty="0" smtClean="0"/>
                        <a:t>(</a:t>
                      </a:r>
                      <a:r>
                        <a:rPr lang="ko-KR" altLang="en-US" sz="1100" b="1" dirty="0" smtClean="0"/>
                        <a:t>약 </a:t>
                      </a:r>
                      <a:r>
                        <a:rPr lang="en-US" altLang="ko-KR" sz="1100" b="1" dirty="0" smtClean="0"/>
                        <a:t>325</a:t>
                      </a:r>
                      <a:r>
                        <a:rPr lang="ko-KR" altLang="en-US" sz="1100" b="1" dirty="0" smtClean="0"/>
                        <a:t>만원</a:t>
                      </a:r>
                      <a:r>
                        <a:rPr lang="en-US" altLang="ko-KR" sz="1100" b="1" dirty="0" smtClean="0"/>
                        <a:t>)</a:t>
                      </a:r>
                      <a:endParaRPr lang="ko-KR" altLang="en-US" sz="1100" b="1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74244" y="2209056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err="1" smtClean="0"/>
              <a:t>면세사업권</a:t>
            </a:r>
            <a:r>
              <a:rPr lang="ko-KR" altLang="en-US" b="1" dirty="0" smtClean="0"/>
              <a:t> 기간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및 갱신여부</a:t>
            </a:r>
            <a:endParaRPr lang="ko-KR" altLang="en-US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3230136" y="23437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/>
              <a:t>특허수수료</a:t>
            </a:r>
            <a:endParaRPr lang="ko-KR" altLang="en-US" b="1" dirty="0"/>
          </a:p>
        </p:txBody>
      </p:sp>
      <p:cxnSp>
        <p:nvCxnSpPr>
          <p:cNvPr id="19" name="직선 연결선 18"/>
          <p:cNvCxnSpPr/>
          <p:nvPr/>
        </p:nvCxnSpPr>
        <p:spPr>
          <a:xfrm>
            <a:off x="3635896" y="2807980"/>
            <a:ext cx="1656184" cy="0"/>
          </a:xfrm>
          <a:prstGeom prst="line">
            <a:avLst/>
          </a:prstGeom>
          <a:ln w="31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1187624" y="2807980"/>
            <a:ext cx="1656184" cy="0"/>
          </a:xfrm>
          <a:prstGeom prst="line">
            <a:avLst/>
          </a:prstGeom>
          <a:ln w="31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바닥글 개체 틀 15"/>
          <p:cNvSpPr txBox="1">
            <a:spLocks/>
          </p:cNvSpPr>
          <p:nvPr/>
        </p:nvSpPr>
        <p:spPr>
          <a:xfrm>
            <a:off x="107504" y="6453336"/>
            <a:ext cx="8928992" cy="4046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Source: 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대외경제정책연구원</a:t>
            </a:r>
            <a:r>
              <a:rPr lang="en-US" altLang="ko-KR" sz="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각 국 관광공사 사이트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23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14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14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79512" y="2564904"/>
            <a:ext cx="8784976" cy="50405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000" b="1" dirty="0" smtClean="0"/>
              <a:t>           Appendix</a:t>
            </a:r>
            <a:endParaRPr lang="ko-KR" altLang="en-US" sz="2000" b="1" dirty="0"/>
          </a:p>
        </p:txBody>
      </p:sp>
      <p:sp>
        <p:nvSpPr>
          <p:cNvPr id="6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15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66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4932040" y="1556792"/>
            <a:ext cx="3384376" cy="5227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99336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37270" y="5517232"/>
            <a:ext cx="4428492" cy="648072"/>
          </a:xfrm>
          <a:prstGeom prst="rect">
            <a:avLst/>
          </a:prstGeom>
          <a:solidFill>
            <a:schemeClr val="tx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smtClean="0"/>
              <a:t>국내 브랜드 매출 증가는 수출 개선에도</a:t>
            </a:r>
            <a:r>
              <a:rPr lang="en-US" altLang="ko-KR" sz="1500" b="1" dirty="0"/>
              <a:t> </a:t>
            </a:r>
            <a:r>
              <a:rPr lang="ko-KR" altLang="en-US" sz="1500" b="1" dirty="0" smtClean="0"/>
              <a:t>기여</a:t>
            </a:r>
            <a:endParaRPr lang="en-US" altLang="ko-KR" sz="1500" b="1" dirty="0" smtClean="0"/>
          </a:p>
          <a:p>
            <a:pPr algn="ctr"/>
            <a:r>
              <a:rPr lang="en-US" altLang="ko-KR" sz="1500" b="1" dirty="0" smtClean="0"/>
              <a:t>(</a:t>
            </a:r>
            <a:r>
              <a:rPr lang="ko-KR" altLang="en-US" sz="1500" b="1" dirty="0" smtClean="0"/>
              <a:t>외국인 매출 비중 </a:t>
            </a:r>
            <a:r>
              <a:rPr lang="en-US" altLang="ko-KR" sz="1500" b="1" dirty="0" smtClean="0"/>
              <a:t>76%)</a:t>
            </a:r>
          </a:p>
        </p:txBody>
      </p:sp>
      <p:graphicFrame>
        <p:nvGraphicFramePr>
          <p:cNvPr id="3" name="차트 2"/>
          <p:cNvGraphicFramePr/>
          <p:nvPr>
            <p:extLst>
              <p:ext uri="{D42A27DB-BD31-4B8C-83A1-F6EECF244321}">
                <p14:modId xmlns:p14="http://schemas.microsoft.com/office/powerpoint/2010/main" val="344374012"/>
              </p:ext>
            </p:extLst>
          </p:nvPr>
        </p:nvGraphicFramePr>
        <p:xfrm>
          <a:off x="128834" y="1700808"/>
          <a:ext cx="4436928" cy="3688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차트 3"/>
          <p:cNvGraphicFramePr/>
          <p:nvPr>
            <p:extLst>
              <p:ext uri="{D42A27DB-BD31-4B8C-83A1-F6EECF244321}">
                <p14:modId xmlns:p14="http://schemas.microsoft.com/office/powerpoint/2010/main" val="1617042332"/>
              </p:ext>
            </p:extLst>
          </p:nvPr>
        </p:nvGraphicFramePr>
        <p:xfrm>
          <a:off x="4788024" y="1412776"/>
          <a:ext cx="367240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제목 1"/>
          <p:cNvSpPr txBox="1">
            <a:spLocks/>
          </p:cNvSpPr>
          <p:nvPr/>
        </p:nvSpPr>
        <p:spPr>
          <a:xfrm>
            <a:off x="107504" y="260648"/>
            <a:ext cx="8712968" cy="5040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800" b="1" dirty="0" smtClean="0">
                <a:solidFill>
                  <a:schemeClr val="tx2"/>
                </a:solidFill>
              </a:rPr>
              <a:t>국내 면세점 시장규모는 세계 </a:t>
            </a:r>
            <a:r>
              <a:rPr lang="en-US" altLang="ko-KR" sz="1800" b="1" dirty="0" smtClean="0">
                <a:solidFill>
                  <a:schemeClr val="tx2"/>
                </a:solidFill>
              </a:rPr>
              <a:t>1</a:t>
            </a:r>
            <a:r>
              <a:rPr lang="ko-KR" altLang="en-US" sz="1800" b="1" dirty="0" smtClean="0">
                <a:solidFill>
                  <a:schemeClr val="tx2"/>
                </a:solidFill>
              </a:rPr>
              <a:t>위 수준임</a:t>
            </a:r>
            <a:endParaRPr lang="ko-KR" altLang="en-US" sz="1800" b="1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764704"/>
            <a:ext cx="39604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/>
              <a:t>한국 면세산업 시장 규모 추이 및 전망</a:t>
            </a:r>
            <a:endParaRPr lang="en-US" altLang="ko-KR" sz="1400" b="1" dirty="0" smtClean="0"/>
          </a:p>
          <a:p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단위</a:t>
            </a:r>
            <a:r>
              <a:rPr lang="en-US" altLang="ko-KR" sz="1100" b="1" dirty="0" smtClean="0"/>
              <a:t>:</a:t>
            </a:r>
            <a:r>
              <a:rPr lang="ko-KR" altLang="en-US" sz="1100" b="1" dirty="0" smtClean="0"/>
              <a:t>조원</a:t>
            </a:r>
            <a:r>
              <a:rPr lang="en-US" altLang="ko-KR" sz="1100" b="1" dirty="0" smtClean="0"/>
              <a:t>)</a:t>
            </a:r>
            <a:endParaRPr lang="en-US" altLang="ko-KR" sz="11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932040" y="767445"/>
            <a:ext cx="392844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/>
              <a:t>국가별 면세산업 시장규모</a:t>
            </a:r>
            <a:r>
              <a:rPr lang="en-US" altLang="ko-KR" sz="1400" b="1" dirty="0" smtClean="0"/>
              <a:t>(’15</a:t>
            </a:r>
            <a:r>
              <a:rPr lang="ko-KR" altLang="en-US" sz="1400" b="1" dirty="0" smtClean="0"/>
              <a:t>년</a:t>
            </a:r>
            <a:r>
              <a:rPr lang="en-US" altLang="ko-KR" sz="1400" b="1" dirty="0" smtClean="0"/>
              <a:t>)</a:t>
            </a:r>
          </a:p>
          <a:p>
            <a:r>
              <a:rPr lang="en-US" altLang="ko-KR" sz="1100" b="1" dirty="0" smtClean="0"/>
              <a:t>(</a:t>
            </a:r>
            <a:r>
              <a:rPr lang="ko-KR" altLang="en-US" sz="1100" b="1" dirty="0" smtClean="0"/>
              <a:t>단위</a:t>
            </a:r>
            <a:r>
              <a:rPr lang="en-US" altLang="ko-KR" sz="1100" b="1" dirty="0" smtClean="0"/>
              <a:t>:</a:t>
            </a:r>
            <a:r>
              <a:rPr lang="ko-KR" altLang="en-US" sz="1100" b="1" dirty="0" smtClean="0"/>
              <a:t>조원</a:t>
            </a:r>
            <a:r>
              <a:rPr lang="en-US" altLang="ko-KR" sz="1100" b="1" dirty="0" smtClean="0"/>
              <a:t>)</a:t>
            </a:r>
            <a:endParaRPr lang="en-US" altLang="ko-KR" sz="11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700553" y="2543545"/>
            <a:ext cx="1408919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200" b="1" dirty="0" smtClean="0"/>
              <a:t>CAGR</a:t>
            </a:r>
          </a:p>
          <a:p>
            <a:pPr algn="r"/>
            <a:r>
              <a:rPr lang="en-US" altLang="ko-KR" sz="1000" b="1" i="1" u="sng" dirty="0" smtClean="0"/>
              <a:t>(‘12~16)</a:t>
            </a:r>
          </a:p>
          <a:p>
            <a:pPr>
              <a:lnSpc>
                <a:spcPct val="150000"/>
              </a:lnSpc>
            </a:pPr>
            <a:endParaRPr lang="en-US" altLang="ko-KR" sz="1000" dirty="0"/>
          </a:p>
          <a:p>
            <a:pPr algn="r">
              <a:lnSpc>
                <a:spcPct val="150000"/>
              </a:lnSpc>
            </a:pPr>
            <a:endParaRPr lang="en-US" altLang="ko-KR" sz="1000" dirty="0" smtClean="0"/>
          </a:p>
          <a:p>
            <a:pPr algn="r">
              <a:lnSpc>
                <a:spcPct val="150000"/>
              </a:lnSpc>
            </a:pPr>
            <a:endParaRPr lang="en-US" altLang="ko-KR" sz="1000" dirty="0"/>
          </a:p>
          <a:p>
            <a:pPr algn="r">
              <a:lnSpc>
                <a:spcPct val="150000"/>
              </a:lnSpc>
            </a:pPr>
            <a:endParaRPr lang="en-US" altLang="ko-KR" sz="800" dirty="0" smtClean="0"/>
          </a:p>
          <a:p>
            <a:pPr algn="r">
              <a:lnSpc>
                <a:spcPct val="150000"/>
              </a:lnSpc>
            </a:pPr>
            <a:r>
              <a:rPr lang="ko-KR" altLang="en-US" sz="1000" dirty="0" smtClean="0"/>
              <a:t>해외브랜드 </a:t>
            </a:r>
            <a:r>
              <a:rPr lang="en-US" altLang="ko-KR" sz="1000" dirty="0" smtClean="0"/>
              <a:t>+10.1%</a:t>
            </a:r>
          </a:p>
          <a:p>
            <a:pPr algn="r">
              <a:lnSpc>
                <a:spcPct val="150000"/>
              </a:lnSpc>
            </a:pPr>
            <a:endParaRPr lang="en-US" altLang="ko-KR" sz="1000" dirty="0"/>
          </a:p>
          <a:p>
            <a:pPr algn="r">
              <a:lnSpc>
                <a:spcPct val="150000"/>
              </a:lnSpc>
            </a:pPr>
            <a:endParaRPr lang="en-US" altLang="ko-KR" sz="1400" dirty="0" smtClean="0"/>
          </a:p>
          <a:p>
            <a:pPr algn="r">
              <a:lnSpc>
                <a:spcPct val="150000"/>
              </a:lnSpc>
            </a:pPr>
            <a:r>
              <a:rPr lang="ko-KR" altLang="en-US" sz="1000" dirty="0" smtClean="0"/>
              <a:t>국내 브랜드  </a:t>
            </a:r>
            <a:r>
              <a:rPr lang="en-US" altLang="ko-KR" sz="1000" dirty="0" smtClean="0"/>
              <a:t>+</a:t>
            </a:r>
            <a:r>
              <a:rPr lang="en-US" altLang="ko-KR" sz="1000" b="1" i="1" dirty="0" smtClean="0"/>
              <a:t>40.6%</a:t>
            </a:r>
          </a:p>
        </p:txBody>
      </p:sp>
      <p:cxnSp>
        <p:nvCxnSpPr>
          <p:cNvPr id="15" name="직선 화살표 연결선 14"/>
          <p:cNvCxnSpPr/>
          <p:nvPr/>
        </p:nvCxnSpPr>
        <p:spPr>
          <a:xfrm flipV="1">
            <a:off x="467544" y="2780928"/>
            <a:ext cx="1601879" cy="57606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타원 15"/>
          <p:cNvSpPr/>
          <p:nvPr/>
        </p:nvSpPr>
        <p:spPr>
          <a:xfrm>
            <a:off x="753148" y="2924944"/>
            <a:ext cx="866524" cy="288032"/>
          </a:xfrm>
          <a:prstGeom prst="ellipse">
            <a:avLst/>
          </a:prstGeom>
          <a:solidFill>
            <a:schemeClr val="tx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+ 18.2%</a:t>
            </a:r>
            <a:endParaRPr lang="ko-KR" altLang="en-US" sz="1400" dirty="0"/>
          </a:p>
        </p:txBody>
      </p:sp>
      <p:cxnSp>
        <p:nvCxnSpPr>
          <p:cNvPr id="17" name="직선 화살표 연결선 16"/>
          <p:cNvCxnSpPr/>
          <p:nvPr/>
        </p:nvCxnSpPr>
        <p:spPr>
          <a:xfrm flipV="1">
            <a:off x="2248694" y="1916832"/>
            <a:ext cx="1099170" cy="7200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타원 18"/>
          <p:cNvSpPr/>
          <p:nvPr/>
        </p:nvSpPr>
        <p:spPr>
          <a:xfrm>
            <a:off x="2330227" y="2132856"/>
            <a:ext cx="801613" cy="288032"/>
          </a:xfrm>
          <a:prstGeom prst="ellipse">
            <a:avLst/>
          </a:prstGeom>
          <a:solidFill>
            <a:schemeClr val="tx2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/>
              <a:t>+ 11.7%</a:t>
            </a:r>
            <a:endParaRPr lang="ko-KR" altLang="en-US" sz="1400" dirty="0"/>
          </a:p>
        </p:txBody>
      </p:sp>
      <p:cxnSp>
        <p:nvCxnSpPr>
          <p:cNvPr id="21" name="직선 연결선 20"/>
          <p:cNvCxnSpPr/>
          <p:nvPr/>
        </p:nvCxnSpPr>
        <p:spPr>
          <a:xfrm>
            <a:off x="467544" y="1024801"/>
            <a:ext cx="3960440" cy="4254"/>
          </a:xfrm>
          <a:prstGeom prst="line">
            <a:avLst/>
          </a:prstGeom>
          <a:ln w="31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4900042" y="1029055"/>
            <a:ext cx="3960440" cy="4254"/>
          </a:xfrm>
          <a:prstGeom prst="line">
            <a:avLst/>
          </a:prstGeom>
          <a:ln w="31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319250" y="3996518"/>
            <a:ext cx="42962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 dirty="0" smtClean="0"/>
              <a:t>6.3</a:t>
            </a:r>
            <a:endParaRPr lang="ko-KR" altLang="en-US" sz="105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36130" y="3932988"/>
            <a:ext cx="42962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 dirty="0" smtClean="0"/>
              <a:t>6.8</a:t>
            </a:r>
            <a:endParaRPr lang="ko-KR" altLang="en-US" sz="105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353586" y="3720018"/>
            <a:ext cx="42962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 dirty="0" smtClean="0"/>
              <a:t>8.3</a:t>
            </a:r>
            <a:endParaRPr lang="ko-KR" altLang="en-US" sz="105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1863971" y="3601527"/>
            <a:ext cx="42962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 dirty="0" smtClean="0"/>
              <a:t>9.2</a:t>
            </a:r>
            <a:endParaRPr lang="ko-KR" altLang="en-US" sz="105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287497" y="3215720"/>
            <a:ext cx="64754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 dirty="0" smtClean="0"/>
              <a:t>12.3</a:t>
            </a:r>
            <a:endParaRPr lang="ko-KR" altLang="en-US" sz="1050" b="1" dirty="0"/>
          </a:p>
        </p:txBody>
      </p:sp>
      <p:sp>
        <p:nvSpPr>
          <p:cNvPr id="27" name="바닥글 개체 틀 15"/>
          <p:cNvSpPr txBox="1">
            <a:spLocks/>
          </p:cNvSpPr>
          <p:nvPr/>
        </p:nvSpPr>
        <p:spPr>
          <a:xfrm>
            <a:off x="107504" y="6453336"/>
            <a:ext cx="8928992" cy="4046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ct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ko-KR" sz="800" b="1" dirty="0" smtClean="0">
                <a:solidFill>
                  <a:schemeClr val="tx1"/>
                </a:solidFill>
              </a:rPr>
              <a:t>Source: 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한국면세점협회</a:t>
            </a:r>
            <a:r>
              <a:rPr lang="en-US" altLang="ko-KR" sz="8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800" b="1" dirty="0" smtClean="0">
                <a:solidFill>
                  <a:schemeClr val="tx1"/>
                </a:solidFill>
              </a:rPr>
              <a:t>미디어리서치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16416" y="1002829"/>
            <a:ext cx="827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i="1" dirty="0" smtClean="0"/>
              <a:t>점유율</a:t>
            </a:r>
            <a:endParaRPr lang="en-US" altLang="ko-KR" sz="1600" b="1" i="1" dirty="0" smtClean="0"/>
          </a:p>
          <a:p>
            <a:pPr algn="ctr"/>
            <a:r>
              <a:rPr lang="en-US" altLang="ko-KR" sz="1600" b="1" i="1" dirty="0" smtClean="0"/>
              <a:t>(M/S)</a:t>
            </a:r>
            <a:endParaRPr lang="ko-KR" altLang="en-US" sz="1600" b="1" i="1" dirty="0"/>
          </a:p>
        </p:txBody>
      </p:sp>
      <p:sp>
        <p:nvSpPr>
          <p:cNvPr id="30" name="TextBox 29"/>
          <p:cNvSpPr txBox="1"/>
          <p:nvPr/>
        </p:nvSpPr>
        <p:spPr>
          <a:xfrm>
            <a:off x="8316416" y="1618084"/>
            <a:ext cx="827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solidFill>
                  <a:srgbClr val="993366"/>
                </a:solidFill>
              </a:rPr>
              <a:t>14.4%</a:t>
            </a:r>
            <a:endParaRPr lang="ko-KR" altLang="en-US" sz="1600" b="1" dirty="0">
              <a:solidFill>
                <a:srgbClr val="993366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388424" y="2056712"/>
            <a:ext cx="827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/>
              <a:t>7.3%</a:t>
            </a:r>
            <a:endParaRPr lang="ko-KR" altLang="en-US" sz="1600" dirty="0"/>
          </a:p>
        </p:txBody>
      </p:sp>
      <p:sp>
        <p:nvSpPr>
          <p:cNvPr id="32" name="TextBox 31"/>
          <p:cNvSpPr txBox="1"/>
          <p:nvPr/>
        </p:nvSpPr>
        <p:spPr>
          <a:xfrm>
            <a:off x="8393440" y="2492896"/>
            <a:ext cx="827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/>
              <a:t>6.2%</a:t>
            </a:r>
            <a:endParaRPr lang="ko-KR" altLang="en-US" sz="1600" dirty="0"/>
          </a:p>
        </p:txBody>
      </p:sp>
      <p:sp>
        <p:nvSpPr>
          <p:cNvPr id="33" name="TextBox 32"/>
          <p:cNvSpPr txBox="1"/>
          <p:nvPr/>
        </p:nvSpPr>
        <p:spPr>
          <a:xfrm>
            <a:off x="8393440" y="2940184"/>
            <a:ext cx="827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/>
              <a:t>5.5%</a:t>
            </a:r>
            <a:endParaRPr lang="ko-KR" altLang="en-US" sz="1600" dirty="0"/>
          </a:p>
        </p:txBody>
      </p:sp>
      <p:sp>
        <p:nvSpPr>
          <p:cNvPr id="34" name="TextBox 33"/>
          <p:cNvSpPr txBox="1"/>
          <p:nvPr/>
        </p:nvSpPr>
        <p:spPr>
          <a:xfrm>
            <a:off x="8388424" y="3407309"/>
            <a:ext cx="827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/>
              <a:t>4.6%</a:t>
            </a:r>
            <a:endParaRPr lang="ko-KR" altLang="en-US" sz="1600" dirty="0"/>
          </a:p>
        </p:txBody>
      </p:sp>
      <p:sp>
        <p:nvSpPr>
          <p:cNvPr id="35" name="TextBox 34"/>
          <p:cNvSpPr txBox="1"/>
          <p:nvPr/>
        </p:nvSpPr>
        <p:spPr>
          <a:xfrm>
            <a:off x="8388424" y="3848418"/>
            <a:ext cx="827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/>
              <a:t>4.5%</a:t>
            </a:r>
            <a:endParaRPr lang="ko-KR" altLang="en-US" sz="1600" dirty="0"/>
          </a:p>
        </p:txBody>
      </p:sp>
      <p:sp>
        <p:nvSpPr>
          <p:cNvPr id="36" name="TextBox 35"/>
          <p:cNvSpPr txBox="1"/>
          <p:nvPr/>
        </p:nvSpPr>
        <p:spPr>
          <a:xfrm>
            <a:off x="8388424" y="4293096"/>
            <a:ext cx="827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/>
              <a:t>3.7%</a:t>
            </a:r>
            <a:endParaRPr lang="ko-KR" altLang="en-US" sz="1600" dirty="0"/>
          </a:p>
        </p:txBody>
      </p:sp>
      <p:sp>
        <p:nvSpPr>
          <p:cNvPr id="37" name="TextBox 36"/>
          <p:cNvSpPr txBox="1"/>
          <p:nvPr/>
        </p:nvSpPr>
        <p:spPr>
          <a:xfrm>
            <a:off x="8388424" y="4744148"/>
            <a:ext cx="827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/>
              <a:t>3.1%</a:t>
            </a:r>
            <a:endParaRPr lang="ko-KR" altLang="en-US" sz="1600" dirty="0"/>
          </a:p>
        </p:txBody>
      </p:sp>
      <p:sp>
        <p:nvSpPr>
          <p:cNvPr id="38" name="TextBox 37"/>
          <p:cNvSpPr txBox="1"/>
          <p:nvPr/>
        </p:nvSpPr>
        <p:spPr>
          <a:xfrm>
            <a:off x="8393440" y="5201538"/>
            <a:ext cx="827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/>
              <a:t>2.9%</a:t>
            </a:r>
            <a:endParaRPr lang="ko-KR" altLang="en-US" sz="1600" dirty="0"/>
          </a:p>
        </p:txBody>
      </p:sp>
      <p:sp>
        <p:nvSpPr>
          <p:cNvPr id="39" name="TextBox 38"/>
          <p:cNvSpPr txBox="1"/>
          <p:nvPr/>
        </p:nvSpPr>
        <p:spPr>
          <a:xfrm>
            <a:off x="8391048" y="5618651"/>
            <a:ext cx="827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/>
              <a:t>2.8%</a:t>
            </a:r>
            <a:endParaRPr lang="ko-KR" altLang="en-US" sz="1600" dirty="0"/>
          </a:p>
        </p:txBody>
      </p:sp>
      <p:sp>
        <p:nvSpPr>
          <p:cNvPr id="40" name="직사각형 39"/>
          <p:cNvSpPr/>
          <p:nvPr/>
        </p:nvSpPr>
        <p:spPr>
          <a:xfrm>
            <a:off x="5652120" y="1700809"/>
            <a:ext cx="216024" cy="216024"/>
          </a:xfrm>
          <a:prstGeom prst="rect">
            <a:avLst/>
          </a:prstGeom>
          <a:solidFill>
            <a:srgbClr val="993366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/>
              <a:t>1</a:t>
            </a:r>
            <a:endParaRPr lang="ko-KR" altLang="en-US" sz="1400" b="1" dirty="0"/>
          </a:p>
        </p:txBody>
      </p:sp>
      <p:sp>
        <p:nvSpPr>
          <p:cNvPr id="42" name="직사각형 41"/>
          <p:cNvSpPr/>
          <p:nvPr/>
        </p:nvSpPr>
        <p:spPr>
          <a:xfrm>
            <a:off x="5652120" y="2132856"/>
            <a:ext cx="216024" cy="216024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2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652120" y="2577021"/>
            <a:ext cx="216024" cy="216024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tx1"/>
                </a:solidFill>
              </a:rPr>
              <a:t>3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5652120" y="3030860"/>
            <a:ext cx="216024" cy="216024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4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5652120" y="3478356"/>
            <a:ext cx="216024" cy="216024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tx1"/>
                </a:solidFill>
              </a:rPr>
              <a:t>5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5652120" y="3912570"/>
            <a:ext cx="216024" cy="216024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tx1"/>
                </a:solidFill>
              </a:rPr>
              <a:t>6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5652120" y="4354361"/>
            <a:ext cx="216024" cy="216024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7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5652120" y="4805413"/>
            <a:ext cx="216024" cy="216024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8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5652120" y="5247563"/>
            <a:ext cx="216024" cy="216024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 smtClean="0">
                <a:solidFill>
                  <a:schemeClr val="tx1"/>
                </a:solidFill>
              </a:rPr>
              <a:t>9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5652120" y="5695156"/>
            <a:ext cx="216024" cy="216024"/>
          </a:xfrm>
          <a:prstGeom prst="rect">
            <a:avLst/>
          </a:prstGeom>
          <a:solidFill>
            <a:srgbClr val="FFC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10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51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74904" y="6448251"/>
            <a:ext cx="2133600" cy="365125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16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8379878" y="1556792"/>
            <a:ext cx="72008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471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1104</TotalTime>
  <Words>3181</Words>
  <Application>Microsoft Office PowerPoint</Application>
  <PresentationFormat>화면 슬라이드 쇼(4:3)</PresentationFormat>
  <Paragraphs>716</Paragraphs>
  <Slides>17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Office 테마</vt:lpstr>
      <vt:lpstr>면세산업을 국가 전략산업으로 육성해 일자리 창출과 성장률 회복에 기여</vt:lpstr>
      <vt:lpstr>[요약]</vt:lpstr>
      <vt:lpstr>경제 성장에 대한 순수출의 기여도는 감소, 내수의 기여도는 지속 증가하고 있음</vt:lpstr>
      <vt:lpstr>선진국에 비해 GDP와 고용 모두 서비스업 비중이 매우 낮은 수준임</vt:lpstr>
      <vt:lpstr>서비스업의 취업 유발 계수는 제조업 대비 2배 높으며, 특히 관광산업의 고용 효과는 서비스업 내에서도 높은 수준임</vt:lpstr>
      <vt:lpstr>국내 관광산업에서 면세산업은 취업 유발 효과가 높은 고용 창출형 산업임</vt:lpstr>
      <vt:lpstr>입지 조건 등으로 인해 방한 관광객은 연평균 11.5% 증가하고 있으나, 주변국과의 관광객 유치 경쟁이 심화되고 있음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관광산업을 국가 전략산업으로 육성해 일자리 창출과 성장률 회복에 기여</dc:title>
  <dc:creator>user</dc:creator>
  <cp:lastModifiedBy>user</cp:lastModifiedBy>
  <cp:revision>299</cp:revision>
  <cp:lastPrinted>2017-03-21T02:31:59Z</cp:lastPrinted>
  <dcterms:created xsi:type="dcterms:W3CDTF">2017-03-09T06:11:22Z</dcterms:created>
  <dcterms:modified xsi:type="dcterms:W3CDTF">2017-03-28T11:53:43Z</dcterms:modified>
</cp:coreProperties>
</file>